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jpeg" ContentType="image/jpeg"/>
  <Override PartName="/ppt/media/image7.jpeg" ContentType="image/jpeg"/>
  <Override PartName="/ppt/media/media1.m4v" ContentType="video/unknown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.jpeg" ContentType="image/jpeg"/>
  <Override PartName="/ppt/notesSlides/notesSlide7.xml" ContentType="application/vnd.openxmlformats-officedocument.presentationml.notesSlide+xml"/>
  <Override PartName="/ppt/media/media1.mov" ContentType="video/unknown"/>
  <Override PartName="/ppt/media/media2.mov" ContentType="video/unknown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6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defRPr>
            </a:pPr>
            <a:r>
              <a: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rPr>
              <a:t>2009/6/1 SRISK_Ranking</a:t>
            </a:r>
          </a:p>
        </c:rich>
      </c:tx>
      <c:layout>
        <c:manualLayout>
          <c:xMode val="edge"/>
          <c:yMode val="edge"/>
          <c:x val="0.264553"/>
          <c:y val="0"/>
          <c:w val="0.470894"/>
          <c:h val="0.176131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949851"/>
          <c:y val="0.176131"/>
          <c:w val="0.808832"/>
          <c:h val="0.6968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gradFill flip="none" rotWithShape="1">
              <a:gsLst>
                <a:gs pos="0">
                  <a:srgbClr val="70A6DB"/>
                </a:gs>
                <a:gs pos="50000">
                  <a:srgbClr val="559BDB"/>
                </a:gs>
                <a:gs pos="100000">
                  <a:srgbClr val="448AC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63500" dist="19050" dir="540000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.####" sourceLinked="0"/>
            <c:txPr>
              <a:bodyPr/>
              <a:lstStyle/>
              <a:p>
                <a:pPr>
                  <a:defRPr b="0" i="0" strike="noStrike" sz="1400" u="none">
                    <a:solidFill>
                      <a:srgbClr val="000000"/>
                    </a:solidFill>
                    <a:latin typeface="等线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C US Equity</c:v>
                </c:pt>
                <c:pt idx="1">
                  <c:v>JPM US Equity</c:v>
                </c:pt>
                <c:pt idx="2">
                  <c:v>BAC US Equity</c:v>
                </c:pt>
                <c:pt idx="3">
                  <c:v>AIG US Equity</c:v>
                </c:pt>
                <c:pt idx="4">
                  <c:v>WFC US Equity</c:v>
                </c:pt>
                <c:pt idx="5">
                  <c:v>GS US Equity</c:v>
                </c:pt>
                <c:pt idx="6">
                  <c:v>MET US Equity</c:v>
                </c:pt>
                <c:pt idx="7">
                  <c:v>WAMUQ US Equity</c:v>
                </c:pt>
                <c:pt idx="8">
                  <c:v>PRU US Equity</c:v>
                </c:pt>
                <c:pt idx="9">
                  <c:v>HIG US Equity</c:v>
                </c:pt>
              </c:strCache>
            </c:strRef>
          </c:cat>
          <c:val>
            <c:numRef>
              <c:f>Sheet1!$B$2:$B$11</c:f>
              <c:numCache>
                <c:ptCount val="10"/>
                <c:pt idx="0">
                  <c:v>230497.125056</c:v>
                </c:pt>
                <c:pt idx="1">
                  <c:v>134948.574087</c:v>
                </c:pt>
                <c:pt idx="2">
                  <c:v>134614.917016</c:v>
                </c:pt>
                <c:pt idx="3">
                  <c:v>105959.968545</c:v>
                </c:pt>
                <c:pt idx="4">
                  <c:v>79749.489526</c:v>
                </c:pt>
                <c:pt idx="5">
                  <c:v>77848.470760</c:v>
                </c:pt>
                <c:pt idx="6">
                  <c:v>34948.151353</c:v>
                </c:pt>
                <c:pt idx="7">
                  <c:v>33634.830333</c:v>
                </c:pt>
                <c:pt idx="8">
                  <c:v>24764.278226</c:v>
                </c:pt>
                <c:pt idx="9">
                  <c:v>18347.693025</c:v>
                </c:pt>
              </c:numCache>
            </c:numRef>
          </c:val>
        </c:ser>
        <c:gapWidth val="219"/>
        <c:overlap val="-27"/>
        <c:axId val="2094734552"/>
        <c:axId val="209473455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Series2</c:v>
                </c:pt>
              </c:strCache>
            </c:strRef>
          </c:tx>
          <c:spPr>
            <a:noFill/>
            <a:ln w="34925" cap="rnd">
              <a:solidFill>
                <a:srgbClr val="ED7D31"/>
              </a:solidFill>
              <a:prstDash val="solid"/>
              <a:round/>
            </a:ln>
            <a:effectLst>
              <a:outerShdw sx="100000" sy="100000" kx="0" ky="0" algn="tl" rotWithShape="1" blurRad="63500" dist="19050" dir="5400000">
                <a:srgbClr val="000000">
                  <a:alpha val="63000"/>
                </a:srgbClr>
              </a:outerShdw>
            </a:effectLst>
          </c:spPr>
          <c:marker>
            <c:symbol val="none"/>
            <c:size val="5"/>
            <c:spPr>
              <a:solidFill>
                <a:srgbClr val="000000">
                  <a:alpha val="0"/>
                </a:srgbClr>
              </a:solidFill>
              <a:ln w="34925" cap="rnd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dLbls>
            <c:numFmt formatCode="0.00%" sourceLinked="0"/>
            <c:txPr>
              <a:bodyPr/>
              <a:lstStyle/>
              <a:p>
                <a:pPr>
                  <a:defRPr b="0" i="0" strike="noStrike" sz="1400" u="none">
                    <a:solidFill>
                      <a:srgbClr val="000000"/>
                    </a:solidFill>
                    <a:latin typeface="等线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C US Equity</c:v>
                </c:pt>
                <c:pt idx="1">
                  <c:v>JPM US Equity</c:v>
                </c:pt>
                <c:pt idx="2">
                  <c:v>BAC US Equity</c:v>
                </c:pt>
                <c:pt idx="3">
                  <c:v>AIG US Equity</c:v>
                </c:pt>
                <c:pt idx="4">
                  <c:v>WFC US Equity</c:v>
                </c:pt>
                <c:pt idx="5">
                  <c:v>GS US Equity</c:v>
                </c:pt>
                <c:pt idx="6">
                  <c:v>MET US Equity</c:v>
                </c:pt>
                <c:pt idx="7">
                  <c:v>WAMUQ US Equity</c:v>
                </c:pt>
                <c:pt idx="8">
                  <c:v>PRU US Equity</c:v>
                </c:pt>
                <c:pt idx="9">
                  <c:v>HIG US Equity</c:v>
                </c:pt>
              </c:strCache>
            </c:strRef>
          </c:cat>
          <c:val>
            <c:numRef>
              <c:f>Sheet1!$C$2:$C$11</c:f>
              <c:numCache>
                <c:ptCount val="10"/>
                <c:pt idx="0">
                  <c:v>0.221093</c:v>
                </c:pt>
                <c:pt idx="1">
                  <c:v>0.129443</c:v>
                </c:pt>
                <c:pt idx="2">
                  <c:v>0.129123</c:v>
                </c:pt>
                <c:pt idx="3">
                  <c:v>0.101637</c:v>
                </c:pt>
                <c:pt idx="4">
                  <c:v>0.076496</c:v>
                </c:pt>
                <c:pt idx="5">
                  <c:v>0.074672</c:v>
                </c:pt>
                <c:pt idx="6">
                  <c:v>0.033522</c:v>
                </c:pt>
                <c:pt idx="7">
                  <c:v>0.032263</c:v>
                </c:pt>
                <c:pt idx="8">
                  <c:v>0.023754</c:v>
                </c:pt>
                <c:pt idx="9">
                  <c:v>0.017599</c:v>
                </c:pt>
              </c:numCache>
            </c:numRef>
          </c:val>
          <c:smooth val="0"/>
        </c:ser>
        <c:marker val="1"/>
        <c:axId val="2094734555"/>
        <c:axId val="2094734556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2F2F2">
                <a:alpha val="54000"/>
              </a:srgbClr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D9D9D9"/>
                </a:solidFill>
                <a:latin typeface="等线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>
                  <a:alpha val="10000"/>
                </a:srgbClr>
              </a:solidFill>
              <a:prstDash val="solid"/>
              <a:round/>
            </a:ln>
          </c:spPr>
        </c:majorGridlines>
        <c:numFmt formatCode="0.###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2"/>
        <c:crosses val="autoZero"/>
        <c:crossBetween val="between"/>
        <c:majorUnit val="75000"/>
        <c:minorUnit val="37500"/>
      </c:valAx>
      <c:catAx>
        <c:axId val="2094734555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6"/>
        <c:crosses val="autoZero"/>
        <c:auto val="1"/>
        <c:lblAlgn val="ctr"/>
        <c:noMultiLvlLbl val="1"/>
      </c:catAx>
      <c:valAx>
        <c:axId val="2094734556"/>
        <c:scaling>
          <c:orientation val="minMax"/>
        </c:scaling>
        <c:delete val="0"/>
        <c:axPos val="r"/>
        <c:numFmt formatCode="0.00%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5"/>
        <c:crosses val="max"/>
        <c:crossBetween val="between"/>
        <c:majorUnit val="0.075"/>
        <c:minorUnit val="0.03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gradFill flip="none" rotWithShape="1">
      <a:gsLst>
        <a:gs pos="0">
          <a:srgbClr val="595959"/>
        </a:gs>
        <a:gs pos="100000">
          <a:srgbClr val="262626"/>
        </a:gs>
      </a:gsLst>
      <a:path path="circle">
        <a:fillToRect l="37721" t="-19636" r="62278" b="119636"/>
      </a:path>
    </a:gradFill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defRPr>
            </a:pPr>
            <a:r>
              <a: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rPr>
              <a:t>SRISK_分佈圖</a:t>
            </a:r>
          </a:p>
        </c:rich>
      </c:tx>
      <c:layout>
        <c:manualLayout>
          <c:xMode val="edge"/>
          <c:yMode val="edge"/>
          <c:x val="0.292823"/>
          <c:y val="0"/>
          <c:w val="0.414355"/>
          <c:h val="0.252221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323469"/>
          <c:y val="0.252221"/>
          <c:w val="0.353062"/>
          <c:h val="0.29449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/>
                </c:pt>
              </c:strCache>
            </c:strRef>
          </c:tx>
          <c:spPr>
            <a:gradFill flip="none" rotWithShape="1">
              <a:gsLst>
                <a:gs pos="0">
                  <a:srgbClr val="70A6DB"/>
                </a:gs>
                <a:gs pos="50000">
                  <a:srgbClr val="559BDB"/>
                </a:gs>
                <a:gs pos="100000">
                  <a:srgbClr val="448AC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63500" dist="19050" dir="5400000">
                <a:srgbClr val="000000">
                  <a:alpha val="63000"/>
                </a:srgbClr>
              </a:outerShdw>
            </a:effectLst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rgbClr val="70A6DB"/>
                  </a:gs>
                  <a:gs pos="50000">
                    <a:srgbClr val="559BDB"/>
                  </a:gs>
                  <a:gs pos="100000">
                    <a:srgbClr val="448AC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63500" dist="19050" dir="540000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F18C54"/>
                  </a:gs>
                  <a:gs pos="50000">
                    <a:srgbClr val="F67B28"/>
                  </a:gs>
                  <a:gs pos="100000">
                    <a:srgbClr val="E46B1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63500" dist="19050" dir="540000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explosion val="0"/>
            <c:spPr>
              <a:gradFill flip="none" rotWithShape="1">
                <a:gsLst>
                  <a:gs pos="0">
                    <a:srgbClr val="AFAFAF"/>
                  </a:gs>
                  <a:gs pos="50000">
                    <a:srgbClr val="A5A5A5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63500" dist="19050" dir="540000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explosion val="0"/>
            <c:spPr>
              <a:gradFill flip="none" rotWithShape="1">
                <a:gsLst>
                  <a:gs pos="0">
                    <a:srgbClr val="FFC647"/>
                  </a:gs>
                  <a:gs pos="50000">
                    <a:srgbClr val="FFC000"/>
                  </a:gs>
                  <a:gs pos="100000">
                    <a:srgbClr val="E1AA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63500" dist="19050" dir="540000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numFmt formatCode="0%" sourceLinked="0"/>
              <c:txPr>
                <a:bodyPr/>
                <a:lstStyle/>
                <a:p>
                  <a:pPr>
                    <a:defRPr b="1" i="0" strike="noStrike" sz="2400" u="none">
                      <a:solidFill>
                        <a:srgbClr val="D9D9D9"/>
                      </a:solidFill>
                      <a:latin typeface="等线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0%" sourceLinked="0"/>
              <c:txPr>
                <a:bodyPr/>
                <a:lstStyle/>
                <a:p>
                  <a:pPr>
                    <a:defRPr b="1" i="0" strike="noStrike" sz="2400" u="none">
                      <a:solidFill>
                        <a:srgbClr val="D9D9D9"/>
                      </a:solidFill>
                      <a:latin typeface="等线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0%" sourceLinked="0"/>
              <c:txPr>
                <a:bodyPr/>
                <a:lstStyle/>
                <a:p>
                  <a:pPr>
                    <a:defRPr b="1" i="0" strike="noStrike" sz="2400" u="none">
                      <a:solidFill>
                        <a:srgbClr val="D9D9D9"/>
                      </a:solidFill>
                      <a:latin typeface="等线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0%" sourceLinked="0"/>
              <c:txPr>
                <a:bodyPr/>
                <a:lstStyle/>
                <a:p>
                  <a:pPr>
                    <a:defRPr b="1" i="0" strike="noStrike" sz="2400" u="none">
                      <a:solidFill>
                        <a:srgbClr val="D9D9D9"/>
                      </a:solidFill>
                      <a:latin typeface="等线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" sourceLinked="0"/>
            <c:txPr>
              <a:bodyPr/>
              <a:lstStyle/>
              <a:p>
                <a:pPr>
                  <a:defRPr b="1" i="0" strike="noStrike" sz="2400" u="none">
                    <a:solidFill>
                      <a:srgbClr val="D9D9D9"/>
                    </a:solidFill>
                    <a:latin typeface="等线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Deposite</c:v>
                </c:pt>
                <c:pt idx="1">
                  <c:v>insurance</c:v>
                </c:pt>
                <c:pt idx="2">
                  <c:v>others</c:v>
                </c:pt>
                <c:pt idx="3">
                  <c:v>Brokers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708922.791734</c:v>
                </c:pt>
                <c:pt idx="1">
                  <c:v>218099.374664</c:v>
                </c:pt>
                <c:pt idx="2">
                  <c:v>34960.563004</c:v>
                </c:pt>
                <c:pt idx="3">
                  <c:v>201410.632565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602084"/>
          <c:w val="1"/>
          <c:h val="0.397916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800" u="none">
              <a:solidFill>
                <a:srgbClr val="D9D9D9"/>
              </a:solidFill>
              <a:latin typeface="等线"/>
            </a:defRPr>
          </a:pPr>
        </a:p>
      </c:txPr>
    </c:legend>
    <c:plotVisOnly val="1"/>
    <c:dispBlanksAs val="gap"/>
  </c:chart>
  <c:spPr>
    <a:gradFill flip="none" rotWithShape="1">
      <a:gsLst>
        <a:gs pos="0">
          <a:srgbClr val="595959"/>
        </a:gs>
        <a:gs pos="100000">
          <a:srgbClr val="262626"/>
        </a:gs>
      </a:gsLst>
      <a:path path="circle">
        <a:fillToRect l="37721" t="-19636" r="62278" b="119636"/>
      </a:path>
    </a:gradFill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defRPr>
            </a:pPr>
            <a:r>
              <a: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rPr>
              <a:t>Brokers_SRISK_ranking</a:t>
            </a:r>
          </a:p>
        </c:rich>
      </c:tx>
      <c:layout>
        <c:manualLayout>
          <c:xMode val="edge"/>
          <c:yMode val="edge"/>
          <c:x val="0.181645"/>
          <c:y val="0"/>
          <c:w val="0.63671"/>
          <c:h val="0.14803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13585"/>
          <c:y val="0.148039"/>
          <c:w val="0.881415"/>
          <c:h val="0.7709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solidFill>
              <a:srgbClr val="FFC000"/>
            </a:solidFill>
            <a:ln w="12700" cap="flat">
              <a:noFill/>
              <a:miter lim="400000"/>
            </a:ln>
            <a:effectLst>
              <a:outerShdw sx="100000" sy="100000" kx="0" ky="0" algn="tl" rotWithShape="1" blurRad="63500" dist="19050" dir="540000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.####" sourceLinked="0"/>
            <c:txPr>
              <a:bodyPr/>
              <a:lstStyle/>
              <a:p>
                <a:pPr>
                  <a:defRPr b="0" i="0" strike="noStrike" sz="1400" u="none">
                    <a:solidFill>
                      <a:srgbClr val="000000"/>
                    </a:solidFill>
                    <a:latin typeface="等线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</c:f>
              <c:strCache>
                <c:ptCount val="8"/>
                <c:pt idx="0">
                  <c:v>MS US Equity</c:v>
                </c:pt>
                <c:pt idx="1">
                  <c:v>GS US Equity</c:v>
                </c:pt>
                <c:pt idx="2">
                  <c:v>MER US Equity</c:v>
                </c:pt>
                <c:pt idx="3">
                  <c:v>ETFC US Equity</c:v>
                </c:pt>
                <c:pt idx="4">
                  <c:v>LEH US Equity</c:v>
                </c:pt>
                <c:pt idx="5">
                  <c:v>NMX US Equity</c:v>
                </c:pt>
                <c:pt idx="6">
                  <c:v>SCHW US Equity</c:v>
                </c:pt>
                <c:pt idx="7">
                  <c:v>TROW US Equity</c:v>
                </c:pt>
              </c:strCache>
            </c:strRef>
          </c:cat>
          <c:val>
            <c:numRef>
              <c:f>Sheet1!$B$2:$B$9</c:f>
              <c:numCache>
                <c:ptCount val="8"/>
                <c:pt idx="0">
                  <c:v>77020.517195</c:v>
                </c:pt>
                <c:pt idx="1">
                  <c:v>71953.423557</c:v>
                </c:pt>
                <c:pt idx="2">
                  <c:v>50025.158018</c:v>
                </c:pt>
                <c:pt idx="3">
                  <c:v>2411.533795</c:v>
                </c:pt>
                <c:pt idx="4">
                  <c:v>0.000000</c:v>
                </c:pt>
                <c:pt idx="5">
                  <c:v>0.000000</c:v>
                </c:pt>
                <c:pt idx="6">
                  <c:v>0.000000</c:v>
                </c:pt>
                <c:pt idx="7">
                  <c:v>0.000000</c:v>
                </c:pt>
              </c:numCache>
            </c:numRef>
          </c:val>
        </c:ser>
        <c:gapWidth val="100"/>
        <c:overlap val="-2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2F2F2">
                <a:alpha val="54000"/>
              </a:srgbClr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>
                  <a:alpha val="10000"/>
                </a:srgbClr>
              </a:solidFill>
              <a:prstDash val="solid"/>
              <a:round/>
            </a:ln>
          </c:spPr>
        </c:majorGridlines>
        <c:numFmt formatCode="0.###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2"/>
        <c:crosses val="autoZero"/>
        <c:crossBetween val="between"/>
        <c:majorUnit val="20000"/>
        <c:minorUnit val="10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gradFill flip="none" rotWithShape="1">
      <a:gsLst>
        <a:gs pos="0">
          <a:srgbClr val="595959"/>
        </a:gs>
        <a:gs pos="100000">
          <a:srgbClr val="262626"/>
        </a:gs>
      </a:gsLst>
      <a:path path="circle">
        <a:fillToRect l="37721" t="-19636" r="62278" b="119636"/>
      </a:path>
    </a:gradFill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defRPr>
            </a:pPr>
            <a:r>
              <a: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rPr>
              <a:t>Deposites_SRISK_ranking</a:t>
            </a:r>
          </a:p>
        </c:rich>
      </c:tx>
      <c:layout>
        <c:manualLayout>
          <c:xMode val="edge"/>
          <c:yMode val="edge"/>
          <c:x val="0.15331"/>
          <c:y val="0"/>
          <c:w val="0.69338"/>
          <c:h val="0.14803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30598"/>
          <c:y val="0.148039"/>
          <c:w val="0.864402"/>
          <c:h val="0.7709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gradFill flip="none" rotWithShape="1">
              <a:gsLst>
                <a:gs pos="0">
                  <a:srgbClr val="70A6DB"/>
                </a:gs>
                <a:gs pos="50000">
                  <a:srgbClr val="559BDB"/>
                </a:gs>
                <a:gs pos="100000">
                  <a:srgbClr val="448AC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63500" dist="19050" dir="540000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.####" sourceLinked="0"/>
            <c:txPr>
              <a:bodyPr/>
              <a:lstStyle/>
              <a:p>
                <a:pPr>
                  <a:defRPr b="0" i="0" strike="noStrike" sz="1400" u="none">
                    <a:solidFill>
                      <a:srgbClr val="000000"/>
                    </a:solidFill>
                    <a:latin typeface="等线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Sheet1!$A$2:$A$26</c:f>
              <c:strCache>
                <c:ptCount val="25"/>
                <c:pt idx="0">
                  <c:v>C US Equity</c:v>
                </c:pt>
                <c:pt idx="1">
                  <c:v>JPM US Equity</c:v>
                </c:pt>
                <c:pt idx="2">
                  <c:v>BAC US Equity</c:v>
                </c:pt>
                <c:pt idx="3">
                  <c:v>WFC US Equity</c:v>
                </c:pt>
                <c:pt idx="4">
                  <c:v>WAMUQ US Equity</c:v>
                </c:pt>
                <c:pt idx="5">
                  <c:v>PNC US Equity</c:v>
                </c:pt>
                <c:pt idx="6">
                  <c:v>STT US Equity</c:v>
                </c:pt>
                <c:pt idx="7">
                  <c:v>USB US Equity</c:v>
                </c:pt>
                <c:pt idx="8">
                  <c:v>STI US Equity</c:v>
                </c:pt>
                <c:pt idx="9">
                  <c:v>BK US Equity</c:v>
                </c:pt>
                <c:pt idx="10">
                  <c:v>KEY US Equity</c:v>
                </c:pt>
                <c:pt idx="11">
                  <c:v>RF US Equity</c:v>
                </c:pt>
                <c:pt idx="12">
                  <c:v>BBT US Equity</c:v>
                </c:pt>
                <c:pt idx="13">
                  <c:v>NTRS US Equity</c:v>
                </c:pt>
                <c:pt idx="14">
                  <c:v>CMA US Equity</c:v>
                </c:pt>
                <c:pt idx="15">
                  <c:v>ZION US Equity</c:v>
                </c:pt>
                <c:pt idx="16">
                  <c:v>HBAN US Equity</c:v>
                </c:pt>
                <c:pt idx="17">
                  <c:v>MTB US Equity</c:v>
                </c:pt>
                <c:pt idx="18">
                  <c:v>SNV US Equity</c:v>
                </c:pt>
                <c:pt idx="19">
                  <c:v>HCBK US Equity</c:v>
                </c:pt>
                <c:pt idx="20">
                  <c:v>WU US Equity</c:v>
                </c:pt>
                <c:pt idx="21">
                  <c:v>CBH US Equity</c:v>
                </c:pt>
                <c:pt idx="22">
                  <c:v>NCC US Equity</c:v>
                </c:pt>
                <c:pt idx="23">
                  <c:v>NYB US Equity</c:v>
                </c:pt>
                <c:pt idx="24">
                  <c:v>PBCT US Equity</c:v>
                </c:pt>
              </c:strCache>
            </c:strRef>
          </c:cat>
          <c:val>
            <c:numRef>
              <c:f>Sheet1!$B$2:$B$26</c:f>
              <c:numCache>
                <c:ptCount val="25"/>
                <c:pt idx="0">
                  <c:v>230497.125056</c:v>
                </c:pt>
                <c:pt idx="1">
                  <c:v>134948.574087</c:v>
                </c:pt>
                <c:pt idx="2">
                  <c:v>134614.917016</c:v>
                </c:pt>
                <c:pt idx="3">
                  <c:v>79749.489526</c:v>
                </c:pt>
                <c:pt idx="4">
                  <c:v>33634.830333</c:v>
                </c:pt>
                <c:pt idx="5">
                  <c:v>15883.852458</c:v>
                </c:pt>
                <c:pt idx="6">
                  <c:v>14646.465367</c:v>
                </c:pt>
                <c:pt idx="7">
                  <c:v>12234.253022</c:v>
                </c:pt>
                <c:pt idx="8">
                  <c:v>9124.939552</c:v>
                </c:pt>
                <c:pt idx="9">
                  <c:v>7619.441833</c:v>
                </c:pt>
                <c:pt idx="10">
                  <c:v>7475.835874</c:v>
                </c:pt>
                <c:pt idx="11">
                  <c:v>6084.181869</c:v>
                </c:pt>
                <c:pt idx="12">
                  <c:v>4762.699389</c:v>
                </c:pt>
                <c:pt idx="13">
                  <c:v>4241.180297</c:v>
                </c:pt>
                <c:pt idx="14">
                  <c:v>4109.631654</c:v>
                </c:pt>
                <c:pt idx="15">
                  <c:v>2845.278407</c:v>
                </c:pt>
                <c:pt idx="16">
                  <c:v>2764.693139</c:v>
                </c:pt>
                <c:pt idx="17">
                  <c:v>1685.992579</c:v>
                </c:pt>
                <c:pt idx="18">
                  <c:v>1273.211938</c:v>
                </c:pt>
                <c:pt idx="19">
                  <c:v>448.115787</c:v>
                </c:pt>
                <c:pt idx="20">
                  <c:v>278.082552</c:v>
                </c:pt>
                <c:pt idx="21">
                  <c:v>0.000000</c:v>
                </c:pt>
                <c:pt idx="22">
                  <c:v>0.000000</c:v>
                </c:pt>
                <c:pt idx="23">
                  <c:v>0.000000</c:v>
                </c:pt>
                <c:pt idx="24">
                  <c:v>0.000000</c:v>
                </c:pt>
              </c:numCache>
            </c:numRef>
          </c:val>
        </c:ser>
        <c:gapWidth val="100"/>
        <c:overlap val="-2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2F2F2">
                <a:alpha val="54000"/>
              </a:srgbClr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>
                  <a:alpha val="10000"/>
                </a:srgbClr>
              </a:solidFill>
              <a:prstDash val="solid"/>
              <a:round/>
            </a:ln>
          </c:spPr>
        </c:majorGridlines>
        <c:numFmt formatCode="0.###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2"/>
        <c:crosses val="autoZero"/>
        <c:crossBetween val="between"/>
        <c:majorUnit val="75000"/>
        <c:minorUnit val="37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gradFill flip="none" rotWithShape="1">
      <a:gsLst>
        <a:gs pos="0">
          <a:srgbClr val="595959"/>
        </a:gs>
        <a:gs pos="100000">
          <a:srgbClr val="262626"/>
        </a:gs>
      </a:gsLst>
      <a:path path="circle">
        <a:fillToRect l="37721" t="-19636" r="62278" b="119636"/>
      </a:path>
    </a:gradFill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defRPr>
            </a:pPr>
            <a:r>
              <a: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rPr>
              <a:t>Insurance_SRISK_ranking</a:t>
            </a:r>
          </a:p>
        </c:rich>
      </c:tx>
      <c:layout>
        <c:manualLayout>
          <c:xMode val="edge"/>
          <c:yMode val="edge"/>
          <c:x val="0.157967"/>
          <c:y val="0"/>
          <c:w val="0.684066"/>
          <c:h val="0.142418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29412"/>
          <c:y val="0.142418"/>
          <c:w val="0.865588"/>
          <c:h val="0.779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2009/6/1</c:v>
                </c:pt>
              </c:strCache>
            </c:strRef>
          </c:tx>
          <c:spPr>
            <a:solidFill>
              <a:srgbClr val="ED7D31"/>
            </a:solidFill>
            <a:ln w="12700" cap="flat">
              <a:noFill/>
              <a:miter lim="400000"/>
            </a:ln>
            <a:effectLst>
              <a:outerShdw sx="100000" sy="100000" kx="0" ky="0" algn="tl" rotWithShape="1" blurRad="63500" dist="19050" dir="540000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.####" sourceLinked="0"/>
            <c:txPr>
              <a:bodyPr/>
              <a:lstStyle/>
              <a:p>
                <a:pPr>
                  <a:defRPr b="0" i="0" strike="noStrike" sz="1400" u="none">
                    <a:solidFill>
                      <a:srgbClr val="000000"/>
                    </a:solidFill>
                    <a:latin typeface="等线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Sheet1!$A$2:$A$15</c:f>
              <c:strCache>
                <c:ptCount val="14"/>
                <c:pt idx="0">
                  <c:v>AIG US Equity</c:v>
                </c:pt>
                <c:pt idx="1">
                  <c:v>MET US Equity</c:v>
                </c:pt>
                <c:pt idx="2">
                  <c:v>PRU US Equity</c:v>
                </c:pt>
                <c:pt idx="3">
                  <c:v>HIG US Equity</c:v>
                </c:pt>
                <c:pt idx="4">
                  <c:v>LNC US Equity</c:v>
                </c:pt>
                <c:pt idx="5">
                  <c:v>GNW US Equity</c:v>
                </c:pt>
                <c:pt idx="6">
                  <c:v>PFG US Equity</c:v>
                </c:pt>
                <c:pt idx="7">
                  <c:v>ALL US Equity</c:v>
                </c:pt>
                <c:pt idx="8">
                  <c:v>CNA US Equity</c:v>
                </c:pt>
                <c:pt idx="9">
                  <c:v>AFL US Equity</c:v>
                </c:pt>
                <c:pt idx="10">
                  <c:v>MBI US Equity</c:v>
                </c:pt>
                <c:pt idx="11">
                  <c:v>UNM US Equity</c:v>
                </c:pt>
                <c:pt idx="12">
                  <c:v>AIZ US Equity</c:v>
                </c:pt>
                <c:pt idx="13">
                  <c:v>CI US Equity</c:v>
                </c:pt>
              </c:strCache>
            </c:strRef>
          </c:cat>
          <c:val>
            <c:numRef>
              <c:f>Sheet1!$B$2:$B$15</c:f>
              <c:numCache>
                <c:ptCount val="14"/>
                <c:pt idx="0">
                  <c:v>105959.968545</c:v>
                </c:pt>
                <c:pt idx="1">
                  <c:v>34948.151353</c:v>
                </c:pt>
                <c:pt idx="2">
                  <c:v>24764.278226</c:v>
                </c:pt>
                <c:pt idx="3">
                  <c:v>18347.693025</c:v>
                </c:pt>
                <c:pt idx="4">
                  <c:v>9721.307090</c:v>
                </c:pt>
                <c:pt idx="5">
                  <c:v>6969.887120</c:v>
                </c:pt>
                <c:pt idx="6">
                  <c:v>6848.971393</c:v>
                </c:pt>
                <c:pt idx="7">
                  <c:v>3401.736910</c:v>
                </c:pt>
                <c:pt idx="8">
                  <c:v>2242.413301</c:v>
                </c:pt>
                <c:pt idx="9">
                  <c:v>2089.852498</c:v>
                </c:pt>
                <c:pt idx="10">
                  <c:v>1033.824544</c:v>
                </c:pt>
                <c:pt idx="11">
                  <c:v>995.545217</c:v>
                </c:pt>
                <c:pt idx="12">
                  <c:v>511.815925</c:v>
                </c:pt>
                <c:pt idx="13">
                  <c:v>263.929518</c:v>
                </c:pt>
              </c:numCache>
            </c:numRef>
          </c:val>
        </c:ser>
        <c:gapWidth val="100"/>
        <c:overlap val="-2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2F2F2">
                <a:alpha val="54000"/>
              </a:srgbClr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>
                  <a:alpha val="10000"/>
                </a:srgbClr>
              </a:solidFill>
              <a:prstDash val="solid"/>
              <a:round/>
            </a:ln>
          </c:spPr>
        </c:majorGridlines>
        <c:numFmt formatCode="0.###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2"/>
        <c:crosses val="autoZero"/>
        <c:crossBetween val="between"/>
        <c:majorUnit val="30000"/>
        <c:minorUnit val="15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gradFill flip="none" rotWithShape="1">
      <a:gsLst>
        <a:gs pos="0">
          <a:srgbClr val="595959"/>
        </a:gs>
        <a:gs pos="100000">
          <a:srgbClr val="262626"/>
        </a:gs>
      </a:gsLst>
      <a:path path="circle">
        <a:fillToRect l="37721" t="-19636" r="62278" b="119636"/>
      </a:path>
    </a:gradFill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defRPr>
            </a:pPr>
            <a:r>
              <a:rPr b="1" i="0" strike="noStrike" sz="2200" u="none">
                <a:solidFill>
                  <a:srgbClr val="F2F2F2"/>
                </a:solidFill>
                <a:effectLst>
                  <a:outerShdw sx="100000" sy="100000" kx="0" ky="0" algn="tl" rotWithShape="1" blurRad="63500" dist="38100" dir="5400000">
                    <a:srgbClr val="000000">
                      <a:alpha val="40000"/>
                    </a:srgbClr>
                  </a:outerShdw>
                </a:effectLst>
                <a:latin typeface="等线"/>
              </a:rPr>
              <a:t>Others_SRISK_ranking</a:t>
            </a:r>
          </a:p>
        </c:rich>
      </c:tx>
      <c:layout>
        <c:manualLayout>
          <c:xMode val="edge"/>
          <c:yMode val="edge"/>
          <c:x val="0.195245"/>
          <c:y val="0"/>
          <c:w val="0.60951"/>
          <c:h val="0.142418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14233"/>
          <c:y val="0.142418"/>
          <c:w val="0.880767"/>
          <c:h val="0.779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solidFill>
              <a:srgbClr val="BFBFBF"/>
            </a:solidFill>
            <a:ln w="12700" cap="flat">
              <a:noFill/>
              <a:miter lim="400000"/>
            </a:ln>
            <a:effectLst>
              <a:outerShdw sx="100000" sy="100000" kx="0" ky="0" algn="tl" rotWithShape="1" blurRad="63500" dist="19050" dir="540000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.####" sourceLinked="0"/>
            <c:txPr>
              <a:bodyPr/>
              <a:lstStyle/>
              <a:p>
                <a:pPr>
                  <a:defRPr b="0" i="0" strike="noStrike" sz="1400" u="none">
                    <a:solidFill>
                      <a:srgbClr val="000000"/>
                    </a:solidFill>
                    <a:latin typeface="等线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SLM US Equity</c:v>
                </c:pt>
                <c:pt idx="1">
                  <c:v>FITB US Equity</c:v>
                </c:pt>
                <c:pt idx="2">
                  <c:v>AMP US Equity</c:v>
                </c:pt>
                <c:pt idx="3">
                  <c:v>AXP US Equity</c:v>
                </c:pt>
                <c:pt idx="4">
                  <c:v>CBG US Equity</c:v>
                </c:pt>
                <c:pt idx="5">
                  <c:v>ICE US Equity</c:v>
                </c:pt>
              </c:strCache>
            </c:strRef>
          </c:cat>
          <c:val>
            <c:numRef>
              <c:f>Sheet1!$B$2:$B$7</c:f>
              <c:numCache>
                <c:ptCount val="6"/>
                <c:pt idx="0">
                  <c:v>16800.185549</c:v>
                </c:pt>
                <c:pt idx="1">
                  <c:v>9369.832610</c:v>
                </c:pt>
                <c:pt idx="2">
                  <c:v>4583.477218</c:v>
                </c:pt>
                <c:pt idx="3">
                  <c:v>3997.997821</c:v>
                </c:pt>
                <c:pt idx="4">
                  <c:v>153.160229</c:v>
                </c:pt>
                <c:pt idx="5">
                  <c:v>55.909576</c:v>
                </c:pt>
              </c:numCache>
            </c:numRef>
          </c:val>
        </c:ser>
        <c:gapWidth val="100"/>
        <c:overlap val="-2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2F2F2">
                <a:alpha val="54000"/>
              </a:srgbClr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2F2F2">
                  <a:alpha val="10000"/>
                </a:srgbClr>
              </a:solidFill>
              <a:prstDash val="solid"/>
              <a:round/>
            </a:ln>
          </c:spPr>
        </c:majorGridlines>
        <c:numFmt formatCode="0.###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D9D9D9"/>
                </a:solidFill>
                <a:latin typeface="等线"/>
              </a:defRPr>
            </a:pPr>
          </a:p>
        </c:txPr>
        <c:crossAx val="2094734552"/>
        <c:crosses val="autoZero"/>
        <c:crossBetween val="between"/>
        <c:majorUnit val="4500"/>
        <c:minorUnit val="2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gradFill flip="none" rotWithShape="1">
      <a:gsLst>
        <a:gs pos="0">
          <a:srgbClr val="595959"/>
        </a:gs>
        <a:gs pos="100000">
          <a:srgbClr val="262626"/>
        </a:gs>
      </a:gsLst>
      <a:path path="circle">
        <a:fillToRect l="37721" t="-19636" r="62278" b="119636"/>
      </a:path>
    </a:gradFill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TV Co-founder Jerry. 很榮幸能在這與大家分享機器人理財的一些看法，以及TV如何打造新一代的機器人理財引擎。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下面高手如雲喔...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優化我們在training period的參數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1" name="Shape 5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b="1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Bisiyasi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和 </a:t>
            </a:r>
            <a:r>
              <a:t>dimitrio s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对过去几年关于</a:t>
            </a:r>
            <a:r>
              <a:t>systemic risk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的研究做了总结，列举出</a:t>
            </a:r>
            <a:r>
              <a:t>31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种</a:t>
            </a:r>
            <a:r>
              <a:t> measure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。 </a:t>
            </a:r>
          </a:p>
          <a:p>
            <a:pPr defTabSz="914400">
              <a:lnSpc>
                <a:spcPct val="100000"/>
              </a:lnSpc>
              <a:defRPr b="1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8" name="Shape 6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08,09年金融海嘯..普遍造成民眾對金融機構的不信任感，機器人理財趁勢而起。</a:t>
            </a:r>
          </a:p>
          <a:p>
            <a:pPr/>
          </a:p>
          <a:p>
            <a:pPr/>
            <a:r>
              <a:t>未來，隨著財富漸漸移轉到千禧世代，如何打造一個數位平台代替舊有的通路，讓這群數位原住民能喜愛，是接下來打造理財服務的重點。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Shape 6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6115" indent="-376115">
              <a:buSzPct val="100000"/>
              <a:buAutoNum type="arabicPeriod" startAt="1"/>
            </a:pPr>
            <a:r>
              <a:t>一套model，來服務各種不同客戶。當客戶profile完全不同時，得到的solution可能大同小異。同時，當客戶有短、中、長期的財務目標時，也是得到一樣的結果。</a:t>
            </a:r>
          </a:p>
          <a:p>
            <a:pPr marL="376115" indent="-376115">
              <a:buSzPct val="100000"/>
              <a:buAutoNum type="arabicPeriod" startAt="1"/>
            </a:pPr>
            <a:r>
              <a:t>川普當選、金小胖射飛彈（投資組合是否能即時監控市場，做必要調整; 或是起到安撫客戶的作用。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Daily monitor market, asset swap, 不過一年重新調整的次數平均為8次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大標題文字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 anchor="t"/>
          <a:lstStyle>
            <a:lvl1pPr defTabSz="457200">
              <a:defRPr cap="all" spc="208" sz="10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18" name="內文層級一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22860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45720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68580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914400" algn="ctr" defTabSz="457200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幻燈片編號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 defTabSz="457200">
              <a:defRPr cap="all" spc="28" sz="1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副標題 - 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影像"/>
          <p:cNvSpPr/>
          <p:nvPr>
            <p:ph type="pic" idx="13"/>
          </p:nvPr>
        </p:nvSpPr>
        <p:spPr>
          <a:xfrm>
            <a:off x="1306656" y="533400"/>
            <a:ext cx="10388601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7" name="大標題文字"/>
          <p:cNvSpPr txBox="1"/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8" name="內文層級一…"/>
          <p:cNvSpPr txBox="1"/>
          <p:nvPr>
            <p:ph type="body" sz="quarter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9" name="幻燈片編號"/>
          <p:cNvSpPr txBox="1"/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57200">
              <a:spcBef>
                <a:spcPts val="0"/>
              </a:spcBef>
              <a:buSzTx/>
              <a:buNone/>
              <a:defRPr cap="all" spc="234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137" name="大標題文字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 anchor="t"/>
          <a:lstStyle>
            <a:lvl1pPr defTabSz="457200"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8" name="內文層級一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</p:spPr>
        <p:txBody>
          <a:bodyPr anchor="t"/>
          <a:lstStyle>
            <a:lvl1pPr marL="381000" indent="-381000" defTabSz="457200">
              <a:spcBef>
                <a:spcPts val="3400"/>
              </a:spcBef>
              <a:buClr>
                <a:srgbClr val="9A958E"/>
              </a:buClr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indent="-381000" defTabSz="457200">
              <a:spcBef>
                <a:spcPts val="3400"/>
              </a:spcBef>
              <a:buClr>
                <a:srgbClr val="9A958E"/>
              </a:buClr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indent="-381000" defTabSz="457200">
              <a:spcBef>
                <a:spcPts val="3400"/>
              </a:spcBef>
              <a:buClr>
                <a:srgbClr val="9A958E"/>
              </a:buClr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indent="-381000" defTabSz="457200">
              <a:spcBef>
                <a:spcPts val="3400"/>
              </a:spcBef>
              <a:buClr>
                <a:srgbClr val="9A958E"/>
              </a:buClr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indent="-381000" defTabSz="457200">
              <a:spcBef>
                <a:spcPts val="3400"/>
              </a:spcBef>
              <a:buClr>
                <a:srgbClr val="9A958E"/>
              </a:buClr>
              <a:defRPr spc="56"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9" name="幻燈片編號"/>
          <p:cNvSpPr txBox="1"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>
            <a:lvl1pPr defTabSz="457200"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燈片編號"/>
          <p:cNvSpPr txBox="1"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>
            <a:lvl1pPr defTabSz="457200"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副標題 - 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影像"/>
          <p:cNvSpPr/>
          <p:nvPr>
            <p:ph type="pic" idx="13"/>
          </p:nvPr>
        </p:nvSpPr>
        <p:spPr>
          <a:xfrm>
            <a:off x="1306656" y="533400"/>
            <a:ext cx="10388601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大標題文字"/>
          <p:cNvSpPr txBox="1"/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55" name="內文層級一…"/>
          <p:cNvSpPr txBox="1"/>
          <p:nvPr>
            <p:ph type="body" sz="quarter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6" name="幻燈片編號"/>
          <p:cNvSpPr txBox="1"/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大標題文字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62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64" name="內文層級一…"/>
          <p:cNvSpPr txBox="1"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等线"/>
                <a:ea typeface="等线"/>
                <a:cs typeface="等线"/>
                <a:sym typeface="等线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等线"/>
                <a:ea typeface="等线"/>
                <a:cs typeface="等线"/>
                <a:sym typeface="等线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等线"/>
                <a:ea typeface="等线"/>
                <a:cs typeface="等线"/>
                <a:sym typeface="等线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等线"/>
                <a:ea typeface="等线"/>
                <a:cs typeface="等线"/>
                <a:sym typeface="等线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5" name="幻燈片編號"/>
          <p:cNvSpPr txBox="1"/>
          <p:nvPr>
            <p:ph type="sldNum" sz="quarter" idx="2"/>
          </p:nvPr>
        </p:nvSpPr>
        <p:spPr>
          <a:xfrm>
            <a:off x="11774464" y="8024622"/>
            <a:ext cx="336257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genda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"/>
          <p:cNvSpPr/>
          <p:nvPr/>
        </p:nvSpPr>
        <p:spPr>
          <a:xfrm>
            <a:off x="-9420" y="1200761"/>
            <a:ext cx="13023640" cy="8949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73" name="幻燈片編號"/>
          <p:cNvSpPr txBox="1"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genda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"/>
          <p:cNvSpPr/>
          <p:nvPr/>
        </p:nvSpPr>
        <p:spPr>
          <a:xfrm>
            <a:off x="-9420" y="1200761"/>
            <a:ext cx="13023640" cy="8949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81" name="幻燈片編號"/>
          <p:cNvSpPr txBox="1"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8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矩形"/>
          <p:cNvSpPr/>
          <p:nvPr/>
        </p:nvSpPr>
        <p:spPr>
          <a:xfrm>
            <a:off x="-9420" y="7702166"/>
            <a:ext cx="13023640" cy="894927"/>
          </a:xfrm>
          <a:prstGeom prst="rect">
            <a:avLst/>
          </a:prstGeom>
          <a:solidFill>
            <a:srgbClr val="7AC0C4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98" name="TradingValley"/>
          <p:cNvSpPr txBox="1"/>
          <p:nvPr/>
        </p:nvSpPr>
        <p:spPr>
          <a:xfrm>
            <a:off x="5699509" y="7846450"/>
            <a:ext cx="2687454" cy="536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defTabSz="587022">
              <a:def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53585F"/>
                </a:solidFill>
              </a:rPr>
              <a:t>Trading</a:t>
            </a:r>
            <a:r>
              <a:t>Valley</a:t>
            </a:r>
          </a:p>
        </p:txBody>
      </p:sp>
      <p:pic>
        <p:nvPicPr>
          <p:cNvPr id="199" name="未命名-2.png" descr="未命名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3598" y="7884550"/>
            <a:ext cx="701004" cy="46058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ub Title"/>
          <p:cNvSpPr txBox="1"/>
          <p:nvPr/>
        </p:nvSpPr>
        <p:spPr>
          <a:xfrm>
            <a:off x="7125748" y="5441927"/>
            <a:ext cx="1746590" cy="57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400">
                <a:solidFill>
                  <a:srgbClr val="4B9BA1"/>
                </a:solidFill>
              </a:defRPr>
            </a:lvl1pPr>
          </a:lstStyle>
          <a:p>
            <a:pPr/>
            <a:r>
              <a:t>Sub Title</a:t>
            </a:r>
          </a:p>
        </p:txBody>
      </p:sp>
      <p:sp>
        <p:nvSpPr>
          <p:cNvPr id="201" name="2017年00月00日"/>
          <p:cNvSpPr txBox="1"/>
          <p:nvPr/>
        </p:nvSpPr>
        <p:spPr>
          <a:xfrm>
            <a:off x="7352924" y="6032122"/>
            <a:ext cx="3093754" cy="625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algn="l" defTabSz="587022">
              <a:spcBef>
                <a:spcPts val="700"/>
              </a:spcBef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2017年00月00日</a:t>
            </a:r>
          </a:p>
        </p:txBody>
      </p:sp>
      <p:sp>
        <p:nvSpPr>
          <p:cNvPr id="202" name="Client Name"/>
          <p:cNvSpPr txBox="1"/>
          <p:nvPr/>
        </p:nvSpPr>
        <p:spPr>
          <a:xfrm>
            <a:off x="9677536" y="6076572"/>
            <a:ext cx="2302494" cy="53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Client Name</a:t>
            </a:r>
          </a:p>
        </p:txBody>
      </p:sp>
      <p:sp>
        <p:nvSpPr>
          <p:cNvPr id="203" name="Topic Title"/>
          <p:cNvSpPr txBox="1"/>
          <p:nvPr/>
        </p:nvSpPr>
        <p:spPr>
          <a:xfrm>
            <a:off x="7311442" y="4192678"/>
            <a:ext cx="3386967" cy="116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>
            <a:lvl1pPr algn="l" defTabSz="487228">
              <a:defRPr b="1" sz="5312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Topic Title</a:t>
            </a:r>
          </a:p>
        </p:txBody>
      </p:sp>
      <p:sp>
        <p:nvSpPr>
          <p:cNvPr id="204" name="幻燈片編號"/>
          <p:cNvSpPr txBox="1"/>
          <p:nvPr>
            <p:ph type="sldNum" sz="quarter" idx="2"/>
          </p:nvPr>
        </p:nvSpPr>
        <p:spPr>
          <a:xfrm>
            <a:off x="6352590" y="8195733"/>
            <a:ext cx="292846" cy="295488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页">
    <p:bg>
      <p:bgPr>
        <a:gradFill flip="none" rotWithShape="1">
          <a:gsLst>
            <a:gs pos="0">
              <a:srgbClr val="FFFFFF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19198"/>
            <a:ext cx="13004805" cy="731520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矩形 6"/>
          <p:cNvSpPr/>
          <p:nvPr/>
        </p:nvSpPr>
        <p:spPr>
          <a:xfrm>
            <a:off x="396079" y="1632293"/>
            <a:ext cx="345601" cy="345601"/>
          </a:xfrm>
          <a:prstGeom prst="rect">
            <a:avLst/>
          </a:prstGeom>
          <a:solidFill>
            <a:srgbClr val="2FA3EE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13" name="矩形 7"/>
          <p:cNvSpPr/>
          <p:nvPr/>
        </p:nvSpPr>
        <p:spPr>
          <a:xfrm>
            <a:off x="127279" y="1363493"/>
            <a:ext cx="268801" cy="268801"/>
          </a:xfrm>
          <a:prstGeom prst="rect">
            <a:avLst/>
          </a:prstGeom>
          <a:solidFill>
            <a:srgbClr val="107EC6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14" name="矩形 8"/>
          <p:cNvSpPr/>
          <p:nvPr/>
        </p:nvSpPr>
        <p:spPr>
          <a:xfrm>
            <a:off x="11975120" y="7958400"/>
            <a:ext cx="576001" cy="576001"/>
          </a:xfrm>
          <a:prstGeom prst="rect">
            <a:avLst/>
          </a:prstGeom>
          <a:solidFill>
            <a:srgbClr val="2FA3EE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15" name="幻燈片編號"/>
          <p:cNvSpPr txBox="1"/>
          <p:nvPr>
            <p:ph type="sldNum" sz="quarter" idx="2"/>
          </p:nvPr>
        </p:nvSpPr>
        <p:spPr>
          <a:xfrm>
            <a:off x="12019263" y="8000783"/>
            <a:ext cx="487715" cy="491237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6.jpeg"/><Relationship Id="rId6" Type="http://schemas.openxmlformats.org/officeDocument/2006/relationships/image" Target="../media/image2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6.jpeg"/><Relationship Id="rId6" Type="http://schemas.openxmlformats.org/officeDocument/2006/relationships/image" Target="../media/image2.tif"/><Relationship Id="rId7" Type="http://schemas.openxmlformats.org/officeDocument/2006/relationships/hyperlink" Target="http://my.nthu.edu.tw/~finteck/CFLab.html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x.nthu.edu.tw/~chhan/WHPCF2016_ChartPatternRecognition_0815_1931.pdf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mailto:chhan@mx.nthu.edu.tw" TargetMode="External"/><Relationship Id="rId3" Type="http://schemas.openxmlformats.org/officeDocument/2006/relationships/hyperlink" Target="mailto:chihohsin@gmail.com" TargetMode="External"/><Relationship Id="rId4" Type="http://schemas.openxmlformats.org/officeDocument/2006/relationships/hyperlink" Target="http://mx.nthu.edu.tw/~chhan/" TargetMode="External"/><Relationship Id="rId5" Type="http://schemas.openxmlformats.org/officeDocument/2006/relationships/hyperlink" Target="https://m.youtube.com/watch?feature=youtu.be&amp;v=ykJdL3blj4k" TargetMode="External"/><Relationship Id="rId6" Type="http://schemas.openxmlformats.org/officeDocument/2006/relationships/hyperlink" Target="http://my.nthu.edu.tw/~finteck/CFLab.html" TargetMode="External"/><Relationship Id="rId7" Type="http://schemas.openxmlformats.org/officeDocument/2006/relationships/hyperlink" Target="http://www.stockfeel.com.tw/author/QFFERS/" TargetMode="External"/><Relationship Id="rId8" Type="http://schemas.openxmlformats.org/officeDocument/2006/relationships/image" Target="../media/image5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stockfeel.com.tw/%E6%AD%B7%E5%8F%B2%E4%B8%8D%E6%96%B7%E9%87%8D%E6%BC%94%E2%94%80%E5%9E%8B%E6%85%8B%E5%AD%B8/" TargetMode="External"/><Relationship Id="rId3" Type="http://schemas.openxmlformats.org/officeDocument/2006/relationships/hyperlink" Target="https://www.stockfeel.com.tw/%E6%A9%9F%E5%99%A8%E5%AD%B8%E7%BF%92%E5%9C%A8%E6%BC%94%E7%AE%97%E6%B3%95%E4%BA%A4%E6%98%93%E4%B8%AD%E7%9A%84%E6%87%89%E7%94%A8-%E6%8A%80%E8%A1%93%E5%88%86%E6%9E%90/" TargetMode="External"/><Relationship Id="rId4" Type="http://schemas.openxmlformats.org/officeDocument/2006/relationships/hyperlink" Target="https://www.stockfeel.com.tw/%E9%87%91%E8%9E%8D%E9%AB%94%E7%B3%BB%E9%A2%A8%E9%9A%AA%E7%9A%84%E5%86%8D%E7%8F%BE/" TargetMode="External"/><Relationship Id="rId5" Type="http://schemas.openxmlformats.org/officeDocument/2006/relationships/hyperlink" Target="https://www.stockfeel.com.tw/%E5%A4%A7%E7%9C%BE%E5%B0%88%E5%B1%AC%E7%9A%84%E7%90%86%E8%B2%A1%E9%A1%A7%E5%95%8F-%E6%A9%9F%E5%99%A8%E4%BA%BA%E7%90%86%E5%B0%88/" TargetMode="External"/><Relationship Id="rId6" Type="http://schemas.openxmlformats.org/officeDocument/2006/relationships/hyperlink" Target="https://www.stockfeel.com.tw/etf-%E6%9C%80%E7%86%B1%E9%96%80%E7%9A%84%E6%8A%95%E8%B3%87%E5%95%86%E5%93%81/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vlab.stern.nyu.edu/" TargetMode="External"/><Relationship Id="rId3" Type="http://schemas.openxmlformats.org/officeDocument/2006/relationships/video" Target="../media/media1.m4v"/><Relationship Id="rId4" Type="http://schemas.microsoft.com/office/2007/relationships/media" Target="../media/media1.m4v"/><Relationship Id="rId5" Type="http://schemas.openxmlformats.org/officeDocument/2006/relationships/image" Target="../media/image5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tockfeel.com.tw/%E9%87%91%E8%9E%8D%E9%AB%94%E7%B3%BB%E9%A2%A8%E9%9A%AA%E7%9A%84%E5%86%8D%E7%8F%BE/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vlab.stern.nyu.edu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1.png"/><Relationship Id="rId3" Type="http://schemas.openxmlformats.org/officeDocument/2006/relationships/chart" Target="../charts/char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chart" Target="../charts/char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6.png"/><Relationship Id="rId3" Type="http://schemas.openxmlformats.org/officeDocument/2006/relationships/image" Target="../media/image3.tif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hyperlink" Target="http://www.tradingvalley.com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64.png"/><Relationship Id="rId6" Type="http://schemas.openxmlformats.org/officeDocument/2006/relationships/video" Target="../media/media2.mov"/><Relationship Id="rId7" Type="http://schemas.microsoft.com/office/2007/relationships/media" Target="../media/media2.mov"/><Relationship Id="rId8" Type="http://schemas.openxmlformats.org/officeDocument/2006/relationships/image" Target="../media/image65.png"/><Relationship Id="rId9" Type="http://schemas.openxmlformats.org/officeDocument/2006/relationships/image" Target="../media/image6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金融大數據分析：…"/>
          <p:cNvSpPr txBox="1"/>
          <p:nvPr>
            <p:ph type="title"/>
          </p:nvPr>
        </p:nvSpPr>
        <p:spPr>
          <a:xfrm>
            <a:off x="673100" y="1175628"/>
            <a:ext cx="11658600" cy="6813489"/>
          </a:xfrm>
          <a:prstGeom prst="rect">
            <a:avLst/>
          </a:prstGeom>
        </p:spPr>
        <p:txBody>
          <a:bodyPr/>
          <a:lstStyle/>
          <a:p>
            <a:pPr defTabSz="388620">
              <a:defRPr spc="221" sz="11050"/>
            </a:pPr>
            <a:r>
              <a:t>金融大數據分析：</a:t>
            </a:r>
          </a:p>
          <a:p>
            <a:pPr defTabSz="388620">
              <a:defRPr spc="221" sz="11050"/>
            </a:pPr>
            <a:r>
              <a:t>案例分享</a:t>
            </a:r>
          </a:p>
          <a:p>
            <a:pPr lvl="3" indent="582930" algn="l" defTabSz="388620">
              <a:defRPr cap="all" spc="136" sz="6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</a:p>
        </p:txBody>
      </p:sp>
      <p:sp>
        <p:nvSpPr>
          <p:cNvPr id="225" name="文字"/>
          <p:cNvSpPr txBox="1"/>
          <p:nvPr/>
        </p:nvSpPr>
        <p:spPr>
          <a:xfrm>
            <a:off x="5577236" y="7308915"/>
            <a:ext cx="1850328" cy="97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cap="all" spc="104" sz="5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       </a:t>
            </a:r>
          </a:p>
        </p:txBody>
      </p:sp>
      <p:sp>
        <p:nvSpPr>
          <p:cNvPr id="226" name="韓傳祥"/>
          <p:cNvSpPr txBox="1"/>
          <p:nvPr/>
        </p:nvSpPr>
        <p:spPr>
          <a:xfrm>
            <a:off x="5375402" y="6715172"/>
            <a:ext cx="225399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韓傳祥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矩形"/>
          <p:cNvSpPr/>
          <p:nvPr/>
        </p:nvSpPr>
        <p:spPr>
          <a:xfrm>
            <a:off x="1633802" y="3634573"/>
            <a:ext cx="2861032" cy="621939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  <a:alpha val="48536"/>
            </a:schemeClr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75" name="矩形"/>
          <p:cNvSpPr/>
          <p:nvPr/>
        </p:nvSpPr>
        <p:spPr>
          <a:xfrm>
            <a:off x="1633802" y="4503449"/>
            <a:ext cx="2861032" cy="377423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  <a:alpha val="48536"/>
            </a:schemeClr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76" name="應用概念"/>
          <p:cNvSpPr txBox="1"/>
          <p:nvPr>
            <p:ph type="title" idx="4294967295"/>
          </p:nvPr>
        </p:nvSpPr>
        <p:spPr>
          <a:xfrm>
            <a:off x="3391102" y="548028"/>
            <a:ext cx="6198179" cy="1371816"/>
          </a:xfrm>
          <a:prstGeom prst="rect">
            <a:avLst/>
          </a:prstGeom>
        </p:spPr>
        <p:txBody>
          <a:bodyPr lIns="27093" tIns="27093" rIns="27093" bIns="27093"/>
          <a:lstStyle>
            <a:lvl1pPr defTabSz="537463">
              <a:defRPr sz="7360">
                <a:solidFill>
                  <a:srgbClr val="0433FF"/>
                </a:solidFill>
              </a:defRPr>
            </a:lvl1pPr>
          </a:lstStyle>
          <a:p>
            <a:pPr/>
            <a:r>
              <a:t>應用概念</a:t>
            </a:r>
          </a:p>
        </p:txBody>
      </p:sp>
      <p:grpSp>
        <p:nvGrpSpPr>
          <p:cNvPr id="284" name="群組"/>
          <p:cNvGrpSpPr/>
          <p:nvPr/>
        </p:nvGrpSpPr>
        <p:grpSpPr>
          <a:xfrm>
            <a:off x="5821191" y="3533130"/>
            <a:ext cx="1380694" cy="1371816"/>
            <a:chOff x="0" y="0"/>
            <a:chExt cx="1380692" cy="1371815"/>
          </a:xfrm>
        </p:grpSpPr>
        <p:sp>
          <p:nvSpPr>
            <p:cNvPr id="277" name="橢圓形"/>
            <p:cNvSpPr/>
            <p:nvPr/>
          </p:nvSpPr>
          <p:spPr>
            <a:xfrm>
              <a:off x="0" y="944433"/>
              <a:ext cx="1380693" cy="427383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8" name="矩形"/>
            <p:cNvSpPr/>
            <p:nvPr/>
          </p:nvSpPr>
          <p:spPr>
            <a:xfrm>
              <a:off x="18718" y="810074"/>
              <a:ext cx="1341655" cy="344168"/>
            </a:xfrm>
            <a:prstGeom prst="rect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9" name="橢圓形"/>
            <p:cNvSpPr/>
            <p:nvPr/>
          </p:nvSpPr>
          <p:spPr>
            <a:xfrm>
              <a:off x="0" y="563924"/>
              <a:ext cx="1380693" cy="427383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0" name="矩形"/>
            <p:cNvSpPr/>
            <p:nvPr/>
          </p:nvSpPr>
          <p:spPr>
            <a:xfrm>
              <a:off x="19518" y="420533"/>
              <a:ext cx="1341656" cy="344168"/>
            </a:xfrm>
            <a:prstGeom prst="rect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1" name="橢圓形"/>
            <p:cNvSpPr/>
            <p:nvPr/>
          </p:nvSpPr>
          <p:spPr>
            <a:xfrm>
              <a:off x="0" y="258098"/>
              <a:ext cx="1380693" cy="427384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2" name="矩形"/>
            <p:cNvSpPr/>
            <p:nvPr/>
          </p:nvSpPr>
          <p:spPr>
            <a:xfrm>
              <a:off x="19518" y="125197"/>
              <a:ext cx="1341656" cy="344168"/>
            </a:xfrm>
            <a:prstGeom prst="rect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橢圓形"/>
            <p:cNvSpPr/>
            <p:nvPr/>
          </p:nvSpPr>
          <p:spPr>
            <a:xfrm>
              <a:off x="0" y="0"/>
              <a:ext cx="1380693" cy="427383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5" name="Data"/>
          <p:cNvSpPr txBox="1"/>
          <p:nvPr/>
        </p:nvSpPr>
        <p:spPr>
          <a:xfrm>
            <a:off x="6102581" y="4111042"/>
            <a:ext cx="817915" cy="48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800">
                <a:solidFill>
                  <a:srgbClr val="F5E115"/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86" name="線條"/>
          <p:cNvSpPr/>
          <p:nvPr/>
        </p:nvSpPr>
        <p:spPr>
          <a:xfrm flipH="1">
            <a:off x="4495761" y="3659592"/>
            <a:ext cx="7510" cy="571902"/>
          </a:xfrm>
          <a:prstGeom prst="line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</a:p>
        </p:txBody>
      </p:sp>
      <p:sp>
        <p:nvSpPr>
          <p:cNvPr id="287" name="線條"/>
          <p:cNvSpPr/>
          <p:nvPr/>
        </p:nvSpPr>
        <p:spPr>
          <a:xfrm flipH="1">
            <a:off x="4495761" y="4520197"/>
            <a:ext cx="7510" cy="343926"/>
          </a:xfrm>
          <a:prstGeom prst="line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</a:p>
        </p:txBody>
      </p:sp>
      <p:sp>
        <p:nvSpPr>
          <p:cNvPr id="288" name="線條"/>
          <p:cNvSpPr/>
          <p:nvPr/>
        </p:nvSpPr>
        <p:spPr>
          <a:xfrm>
            <a:off x="4506878" y="3950609"/>
            <a:ext cx="1194358" cy="361334"/>
          </a:xfrm>
          <a:prstGeom prst="line">
            <a:avLst/>
          </a:prstGeom>
          <a:ln w="381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289" name="線條"/>
          <p:cNvSpPr/>
          <p:nvPr/>
        </p:nvSpPr>
        <p:spPr>
          <a:xfrm flipV="1">
            <a:off x="4506042" y="4510323"/>
            <a:ext cx="1193233" cy="183443"/>
          </a:xfrm>
          <a:prstGeom prst="line">
            <a:avLst/>
          </a:prstGeom>
          <a:ln w="381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290" name="線條"/>
          <p:cNvSpPr/>
          <p:nvPr/>
        </p:nvSpPr>
        <p:spPr>
          <a:xfrm>
            <a:off x="7648912" y="4302033"/>
            <a:ext cx="701003" cy="1"/>
          </a:xfrm>
          <a:prstGeom prst="line">
            <a:avLst/>
          </a:prstGeom>
          <a:ln w="381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  <a:tailEnd type="triangle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291" name="機器學習…"/>
          <p:cNvSpPr/>
          <p:nvPr/>
        </p:nvSpPr>
        <p:spPr>
          <a:xfrm>
            <a:off x="8796942" y="3799101"/>
            <a:ext cx="2208952" cy="1005864"/>
          </a:xfrm>
          <a:prstGeom prst="rect">
            <a:avLst/>
          </a:prstGeom>
          <a:solidFill>
            <a:srgbClr val="73B2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  <a:r>
              <a:t>機器學習</a:t>
            </a:r>
          </a:p>
          <a:p>
            <a:pPr defTabSz="587022">
              <a:defRPr sz="2200">
                <a:solidFill>
                  <a:srgbClr val="FFFFFF"/>
                </a:solidFill>
              </a:defRPr>
            </a:pPr>
            <a:r>
              <a:t>Machine Learning</a:t>
            </a:r>
          </a:p>
        </p:txBody>
      </p:sp>
      <p:sp>
        <p:nvSpPr>
          <p:cNvPr id="292" name="模型…"/>
          <p:cNvSpPr/>
          <p:nvPr/>
        </p:nvSpPr>
        <p:spPr>
          <a:xfrm>
            <a:off x="8796942" y="5789044"/>
            <a:ext cx="2208952" cy="1005865"/>
          </a:xfrm>
          <a:prstGeom prst="rect">
            <a:avLst/>
          </a:prstGeom>
          <a:solidFill>
            <a:srgbClr val="98C06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  <a:r>
              <a:t>模型</a:t>
            </a:r>
          </a:p>
          <a:p>
            <a:pPr defTabSz="587022">
              <a:defRPr sz="2200">
                <a:solidFill>
                  <a:srgbClr val="FFFFFF"/>
                </a:solidFill>
              </a:defRPr>
            </a:pPr>
            <a:r>
              <a:t>Model</a:t>
            </a:r>
          </a:p>
        </p:txBody>
      </p:sp>
      <p:sp>
        <p:nvSpPr>
          <p:cNvPr id="293" name="線條"/>
          <p:cNvSpPr/>
          <p:nvPr/>
        </p:nvSpPr>
        <p:spPr>
          <a:xfrm>
            <a:off x="9901418" y="4950458"/>
            <a:ext cx="1" cy="693093"/>
          </a:xfrm>
          <a:prstGeom prst="line">
            <a:avLst/>
          </a:prstGeom>
          <a:ln w="381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294" name="x*"/>
          <p:cNvSpPr txBox="1"/>
          <p:nvPr/>
        </p:nvSpPr>
        <p:spPr>
          <a:xfrm>
            <a:off x="7643191" y="6004532"/>
            <a:ext cx="450758" cy="57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400"/>
            </a:lvl1pPr>
          </a:lstStyle>
          <a:p>
            <a:pPr/>
            <a:r>
              <a:t>x*</a:t>
            </a:r>
          </a:p>
        </p:txBody>
      </p:sp>
      <p:sp>
        <p:nvSpPr>
          <p:cNvPr id="295" name="y*"/>
          <p:cNvSpPr txBox="1"/>
          <p:nvPr/>
        </p:nvSpPr>
        <p:spPr>
          <a:xfrm>
            <a:off x="11549413" y="5950346"/>
            <a:ext cx="450758" cy="57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400"/>
            </a:lvl1pPr>
          </a:lstStyle>
          <a:p>
            <a:pPr/>
            <a:r>
              <a:t>y*</a:t>
            </a:r>
          </a:p>
        </p:txBody>
      </p:sp>
      <p:sp>
        <p:nvSpPr>
          <p:cNvPr id="296" name="線條"/>
          <p:cNvSpPr/>
          <p:nvPr/>
        </p:nvSpPr>
        <p:spPr>
          <a:xfrm>
            <a:off x="8160779" y="6291976"/>
            <a:ext cx="45910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297" name="線條"/>
          <p:cNvSpPr/>
          <p:nvPr/>
        </p:nvSpPr>
        <p:spPr>
          <a:xfrm>
            <a:off x="11096445" y="6291976"/>
            <a:ext cx="45910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298" name="統計學模型、類神經網路 …"/>
          <p:cNvSpPr txBox="1"/>
          <p:nvPr/>
        </p:nvSpPr>
        <p:spPr>
          <a:xfrm>
            <a:off x="7975787" y="3154057"/>
            <a:ext cx="4432945" cy="5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800"/>
            </a:lvl1pPr>
          </a:lstStyle>
          <a:p>
            <a:pPr/>
            <a:r>
              <a:t>統計學模型、類神經網路 …</a:t>
            </a:r>
          </a:p>
        </p:txBody>
      </p:sp>
      <p:sp>
        <p:nvSpPr>
          <p:cNvPr id="299" name="( x , y )"/>
          <p:cNvSpPr txBox="1"/>
          <p:nvPr/>
        </p:nvSpPr>
        <p:spPr>
          <a:xfrm>
            <a:off x="5796957" y="5011332"/>
            <a:ext cx="1386469" cy="57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400"/>
            </a:lvl1pPr>
          </a:lstStyle>
          <a:p>
            <a:pPr/>
            <a:r>
              <a:t>( x , y )</a:t>
            </a:r>
          </a:p>
        </p:txBody>
      </p:sp>
      <p:sp>
        <p:nvSpPr>
          <p:cNvPr id="300" name="( x , y )"/>
          <p:cNvSpPr txBox="1"/>
          <p:nvPr/>
        </p:nvSpPr>
        <p:spPr>
          <a:xfrm>
            <a:off x="5801923" y="5367283"/>
            <a:ext cx="1386469" cy="57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400"/>
            </a:lvl1pPr>
          </a:lstStyle>
          <a:p>
            <a:pPr/>
            <a:r>
              <a:t>( x , y )</a:t>
            </a:r>
          </a:p>
        </p:txBody>
      </p:sp>
      <p:sp>
        <p:nvSpPr>
          <p:cNvPr id="301" name="( x , y )"/>
          <p:cNvSpPr txBox="1"/>
          <p:nvPr/>
        </p:nvSpPr>
        <p:spPr>
          <a:xfrm>
            <a:off x="5801923" y="5756823"/>
            <a:ext cx="1386469" cy="57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400"/>
            </a:lvl1pPr>
          </a:lstStyle>
          <a:p>
            <a:pPr/>
            <a:r>
              <a:t>( x , y )</a:t>
            </a:r>
          </a:p>
        </p:txBody>
      </p:sp>
      <p:sp>
        <p:nvSpPr>
          <p:cNvPr id="302" name="( x , y )"/>
          <p:cNvSpPr txBox="1"/>
          <p:nvPr/>
        </p:nvSpPr>
        <p:spPr>
          <a:xfrm>
            <a:off x="5801923" y="6129049"/>
            <a:ext cx="1386469" cy="57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400"/>
            </a:lvl1pPr>
          </a:lstStyle>
          <a:p>
            <a:pPr/>
            <a:r>
              <a:t>( x , y )</a:t>
            </a:r>
          </a:p>
        </p:txBody>
      </p:sp>
      <p:sp>
        <p:nvSpPr>
          <p:cNvPr id="303" name="….."/>
          <p:cNvSpPr txBox="1"/>
          <p:nvPr/>
        </p:nvSpPr>
        <p:spPr>
          <a:xfrm rot="16200000">
            <a:off x="5990775" y="6757528"/>
            <a:ext cx="738769" cy="57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400"/>
            </a:lvl1pPr>
          </a:lstStyle>
          <a:p>
            <a:pPr/>
            <a:r>
              <a:t>…..</a:t>
            </a:r>
          </a:p>
        </p:txBody>
      </p:sp>
      <p:sp>
        <p:nvSpPr>
          <p:cNvPr id="304" name="Select x1, x2, x3…. Predictive Factors…"/>
          <p:cNvSpPr txBox="1"/>
          <p:nvPr>
            <p:ph type="body" sz="quarter" idx="4294967295"/>
          </p:nvPr>
        </p:nvSpPr>
        <p:spPr>
          <a:xfrm>
            <a:off x="1426498" y="3570014"/>
            <a:ext cx="4980458" cy="2996938"/>
          </a:xfrm>
          <a:prstGeom prst="rect">
            <a:avLst/>
          </a:prstGeom>
        </p:spPr>
        <p:txBody>
          <a:bodyPr lIns="48767" tIns="48767" rIns="48767" bIns="48767" anchor="t"/>
          <a:lstStyle/>
          <a:p>
            <a:pPr marL="195975" indent="-195975" defTabSz="257567">
              <a:spcBef>
                <a:spcPts val="1800"/>
              </a:spcBef>
              <a:defRPr sz="1984"/>
            </a:pPr>
            <a:r>
              <a:t>Select x1, x2, x3….</a:t>
            </a:r>
            <a:br/>
            <a:r>
              <a:t>Predictive Factors</a:t>
            </a:r>
          </a:p>
          <a:p>
            <a:pPr marL="195975" indent="-195975" defTabSz="257567">
              <a:spcBef>
                <a:spcPts val="1800"/>
              </a:spcBef>
              <a:defRPr sz="1984"/>
            </a:pPr>
            <a:r>
              <a:t>Select y</a:t>
            </a:r>
          </a:p>
          <a:p>
            <a:pPr marL="195975" indent="-195975" defTabSz="257567">
              <a:spcBef>
                <a:spcPts val="1800"/>
              </a:spcBef>
              <a:defRPr sz="1984"/>
            </a:pPr>
            <a:r>
              <a:t>Time period, Stock Universe</a:t>
            </a:r>
          </a:p>
          <a:p>
            <a:pPr marL="195975" indent="-195975" defTabSz="257567">
              <a:spcBef>
                <a:spcPts val="1800"/>
              </a:spcBef>
              <a:defRPr sz="1984"/>
            </a:pPr>
            <a:r>
              <a:t>訓練</a:t>
            </a:r>
          </a:p>
          <a:p>
            <a:pPr marL="195975" indent="-195975" defTabSz="257567">
              <a:spcBef>
                <a:spcPts val="1800"/>
              </a:spcBef>
              <a:defRPr sz="1984"/>
            </a:pPr>
            <a:r>
              <a:t>預測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矩形"/>
          <p:cNvSpPr/>
          <p:nvPr/>
        </p:nvSpPr>
        <p:spPr>
          <a:xfrm>
            <a:off x="1166514" y="6304500"/>
            <a:ext cx="1127592" cy="1618805"/>
          </a:xfrm>
          <a:prstGeom prst="rect">
            <a:avLst/>
          </a:prstGeom>
          <a:solidFill>
            <a:srgbClr val="C8D2EB">
              <a:alpha val="63695"/>
            </a:srgbClr>
          </a:solidFill>
          <a:ln w="12700">
            <a:miter lim="400000"/>
          </a:ln>
        </p:spPr>
        <p:txBody>
          <a:bodyPr lIns="27093" tIns="27093" rIns="27093" bIns="27093"/>
          <a:lstStyle/>
          <a:p>
            <a:pPr algn="l"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09" name="矩形"/>
          <p:cNvSpPr/>
          <p:nvPr/>
        </p:nvSpPr>
        <p:spPr>
          <a:xfrm>
            <a:off x="3076044" y="3523551"/>
            <a:ext cx="9095912" cy="2307761"/>
          </a:xfrm>
          <a:prstGeom prst="rect">
            <a:avLst/>
          </a:prstGeom>
          <a:solidFill>
            <a:srgbClr val="EC5495">
              <a:alpha val="15847"/>
            </a:srgbClr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10" name="矩形"/>
          <p:cNvSpPr/>
          <p:nvPr/>
        </p:nvSpPr>
        <p:spPr>
          <a:xfrm>
            <a:off x="2283762" y="6304500"/>
            <a:ext cx="10063470" cy="1618805"/>
          </a:xfrm>
          <a:prstGeom prst="rect">
            <a:avLst/>
          </a:prstGeom>
          <a:solidFill>
            <a:schemeClr val="accent1">
              <a:satOff val="-3355"/>
              <a:lumOff val="26614"/>
              <a:alpha val="52530"/>
            </a:schemeClr>
          </a:solidFill>
          <a:ln w="12700">
            <a:miter lim="400000"/>
          </a:ln>
        </p:spPr>
        <p:txBody>
          <a:bodyPr lIns="27093" tIns="27093" rIns="27093" bIns="27093"/>
          <a:lstStyle/>
          <a:p>
            <a:pPr algn="l"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11" name="歷史…"/>
          <p:cNvSpPr txBox="1"/>
          <p:nvPr/>
        </p:nvSpPr>
        <p:spPr>
          <a:xfrm>
            <a:off x="1205082" y="6477209"/>
            <a:ext cx="1050455" cy="1273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defTabSz="587022">
              <a:defRPr b="1" sz="34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歷史</a:t>
            </a:r>
          </a:p>
          <a:p>
            <a:pPr defTabSz="587022">
              <a:defRPr b="1" sz="34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資料</a:t>
            </a:r>
          </a:p>
        </p:txBody>
      </p:sp>
      <p:grpSp>
        <p:nvGrpSpPr>
          <p:cNvPr id="314" name="群組"/>
          <p:cNvGrpSpPr/>
          <p:nvPr/>
        </p:nvGrpSpPr>
        <p:grpSpPr>
          <a:xfrm>
            <a:off x="3062678" y="3547574"/>
            <a:ext cx="9122644" cy="2259716"/>
            <a:chOff x="0" y="0"/>
            <a:chExt cx="9122643" cy="2259715"/>
          </a:xfrm>
        </p:grpSpPr>
        <p:sp>
          <p:nvSpPr>
            <p:cNvPr id="312" name="線條"/>
            <p:cNvSpPr/>
            <p:nvPr/>
          </p:nvSpPr>
          <p:spPr>
            <a:xfrm flipV="1">
              <a:off x="7265" y="-1"/>
              <a:ext cx="1" cy="225053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/>
              </a:pPr>
            </a:p>
          </p:txBody>
        </p:sp>
        <p:sp>
          <p:nvSpPr>
            <p:cNvPr id="313" name="線條"/>
            <p:cNvSpPr/>
            <p:nvPr/>
          </p:nvSpPr>
          <p:spPr>
            <a:xfrm>
              <a:off x="0" y="2259715"/>
              <a:ext cx="9122644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/>
              </a:pPr>
            </a:p>
          </p:txBody>
        </p:sp>
      </p:grpSp>
      <p:sp>
        <p:nvSpPr>
          <p:cNvPr id="315" name="時間"/>
          <p:cNvSpPr txBox="1"/>
          <p:nvPr/>
        </p:nvSpPr>
        <p:spPr>
          <a:xfrm>
            <a:off x="3015507" y="7935267"/>
            <a:ext cx="676488" cy="47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/>
            </a:lvl1pPr>
          </a:lstStyle>
          <a:p>
            <a:pPr/>
            <a:r>
              <a:t>時間</a:t>
            </a:r>
          </a:p>
        </p:txBody>
      </p:sp>
      <p:sp>
        <p:nvSpPr>
          <p:cNvPr id="316" name="線條"/>
          <p:cNvSpPr/>
          <p:nvPr/>
        </p:nvSpPr>
        <p:spPr>
          <a:xfrm>
            <a:off x="3825653" y="8171910"/>
            <a:ext cx="2222103" cy="1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317" name="圓形"/>
          <p:cNvSpPr/>
          <p:nvPr/>
        </p:nvSpPr>
        <p:spPr>
          <a:xfrm>
            <a:off x="3103194" y="4430216"/>
            <a:ext cx="71760" cy="75405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18" name="順序"/>
          <p:cNvSpPr txBox="1"/>
          <p:nvPr/>
        </p:nvSpPr>
        <p:spPr>
          <a:xfrm>
            <a:off x="2462204" y="5819251"/>
            <a:ext cx="676488" cy="47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lvl1pPr>
          </a:lstStyle>
          <a:p>
            <a:pPr/>
            <a:r>
              <a:t>順序</a:t>
            </a:r>
          </a:p>
        </p:txBody>
      </p:sp>
      <p:grpSp>
        <p:nvGrpSpPr>
          <p:cNvPr id="327" name="群組"/>
          <p:cNvGrpSpPr/>
          <p:nvPr/>
        </p:nvGrpSpPr>
        <p:grpSpPr>
          <a:xfrm>
            <a:off x="2374141" y="5805155"/>
            <a:ext cx="2521942" cy="1992701"/>
            <a:chOff x="0" y="0"/>
            <a:chExt cx="2521940" cy="1992700"/>
          </a:xfrm>
        </p:grpSpPr>
        <p:grpSp>
          <p:nvGrpSpPr>
            <p:cNvPr id="325" name="群組"/>
            <p:cNvGrpSpPr/>
            <p:nvPr/>
          </p:nvGrpSpPr>
          <p:grpSpPr>
            <a:xfrm>
              <a:off x="0" y="546253"/>
              <a:ext cx="2521941" cy="1446448"/>
              <a:chOff x="0" y="0"/>
              <a:chExt cx="2521940" cy="1446446"/>
            </a:xfrm>
          </p:grpSpPr>
          <p:grpSp>
            <p:nvGrpSpPr>
              <p:cNvPr id="323" name="群組"/>
              <p:cNvGrpSpPr/>
              <p:nvPr/>
            </p:nvGrpSpPr>
            <p:grpSpPr>
              <a:xfrm>
                <a:off x="0" y="78541"/>
                <a:ext cx="2521941" cy="1367906"/>
                <a:chOff x="0" y="0"/>
                <a:chExt cx="2521940" cy="1367905"/>
              </a:xfrm>
            </p:grpSpPr>
            <p:sp>
              <p:nvSpPr>
                <p:cNvPr id="319" name="訓練資料"/>
                <p:cNvSpPr/>
                <p:nvPr/>
              </p:nvSpPr>
              <p:spPr>
                <a:xfrm>
                  <a:off x="0" y="0"/>
                  <a:ext cx="701003" cy="1367906"/>
                </a:xfrm>
                <a:prstGeom prst="rect">
                  <a:avLst/>
                </a:prstGeom>
                <a:solidFill>
                  <a:schemeClr val="accent1">
                    <a:satOff val="-3355"/>
                    <a:lumOff val="26614"/>
                  </a:schemeClr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587022">
                    <a:defRPr sz="2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訓練資料</a:t>
                  </a:r>
                </a:p>
              </p:txBody>
            </p:sp>
            <p:sp>
              <p:nvSpPr>
                <p:cNvPr id="320" name="預測"/>
                <p:cNvSpPr/>
                <p:nvPr/>
              </p:nvSpPr>
              <p:spPr>
                <a:xfrm>
                  <a:off x="1964969" y="27982"/>
                  <a:ext cx="556972" cy="1311942"/>
                </a:xfrm>
                <a:prstGeom prst="rect">
                  <a:avLst/>
                </a:prstGeom>
                <a:solidFill>
                  <a:schemeClr val="accent1">
                    <a:satOff val="-3355"/>
                    <a:lumOff val="26614"/>
                  </a:schemeClr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587022">
                    <a:defRPr sz="2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預測</a:t>
                  </a:r>
                </a:p>
              </p:txBody>
            </p:sp>
            <p:sp>
              <p:nvSpPr>
                <p:cNvPr id="321" name="線條"/>
                <p:cNvSpPr/>
                <p:nvPr/>
              </p:nvSpPr>
              <p:spPr>
                <a:xfrm>
                  <a:off x="690188" y="622262"/>
                  <a:ext cx="1259981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satOff val="-3355"/>
                      <a:lumOff val="26614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/>
                  </a:pPr>
                </a:p>
              </p:txBody>
            </p:sp>
            <p:sp>
              <p:nvSpPr>
                <p:cNvPr id="322" name="矩形"/>
                <p:cNvSpPr/>
                <p:nvPr/>
              </p:nvSpPr>
              <p:spPr>
                <a:xfrm>
                  <a:off x="762574" y="0"/>
                  <a:ext cx="131763" cy="1367906"/>
                </a:xfrm>
                <a:prstGeom prst="rect">
                  <a:avLst/>
                </a:prstGeom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324" name="圓形"/>
              <p:cNvSpPr/>
              <p:nvPr/>
            </p:nvSpPr>
            <p:spPr>
              <a:xfrm>
                <a:off x="792575" y="0"/>
                <a:ext cx="71761" cy="75405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587022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26" name="線條"/>
            <p:cNvSpPr/>
            <p:nvPr/>
          </p:nvSpPr>
          <p:spPr>
            <a:xfrm flipV="1">
              <a:off x="828455" y="-1"/>
              <a:ext cx="1" cy="501482"/>
            </a:xfrm>
            <a:prstGeom prst="line">
              <a:avLst/>
            </a:prstGeom>
            <a:noFill/>
            <a:ln w="127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/>
              </a:pPr>
            </a:p>
          </p:txBody>
        </p:sp>
      </p:grpSp>
      <p:sp>
        <p:nvSpPr>
          <p:cNvPr id="328" name="線條"/>
          <p:cNvSpPr/>
          <p:nvPr/>
        </p:nvSpPr>
        <p:spPr>
          <a:xfrm>
            <a:off x="3143707" y="3835205"/>
            <a:ext cx="2186794" cy="1051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64"/>
                </a:moveTo>
                <a:lnTo>
                  <a:pt x="1080" y="11977"/>
                </a:lnTo>
                <a:lnTo>
                  <a:pt x="2041" y="13638"/>
                </a:lnTo>
                <a:lnTo>
                  <a:pt x="3440" y="10253"/>
                </a:lnTo>
                <a:lnTo>
                  <a:pt x="3648" y="14400"/>
                </a:lnTo>
                <a:lnTo>
                  <a:pt x="4849" y="10649"/>
                </a:lnTo>
                <a:lnTo>
                  <a:pt x="5980" y="17403"/>
                </a:lnTo>
                <a:lnTo>
                  <a:pt x="6798" y="16231"/>
                </a:lnTo>
                <a:lnTo>
                  <a:pt x="7788" y="21600"/>
                </a:lnTo>
                <a:lnTo>
                  <a:pt x="8855" y="15077"/>
                </a:lnTo>
                <a:lnTo>
                  <a:pt x="9643" y="16958"/>
                </a:lnTo>
                <a:lnTo>
                  <a:pt x="10589" y="5907"/>
                </a:lnTo>
                <a:lnTo>
                  <a:pt x="11754" y="8828"/>
                </a:lnTo>
                <a:lnTo>
                  <a:pt x="12737" y="4205"/>
                </a:lnTo>
                <a:lnTo>
                  <a:pt x="14097" y="6657"/>
                </a:lnTo>
                <a:lnTo>
                  <a:pt x="15307" y="0"/>
                </a:lnTo>
                <a:lnTo>
                  <a:pt x="17898" y="2930"/>
                </a:lnTo>
                <a:lnTo>
                  <a:pt x="19524" y="10142"/>
                </a:lnTo>
                <a:lnTo>
                  <a:pt x="21600" y="3794"/>
                </a:lnTo>
              </a:path>
            </a:pathLst>
          </a:custGeom>
          <a:ln w="127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329" name="圓形"/>
          <p:cNvSpPr/>
          <p:nvPr/>
        </p:nvSpPr>
        <p:spPr>
          <a:xfrm>
            <a:off x="10163154" y="4791684"/>
            <a:ext cx="71760" cy="75405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30" name="線條"/>
          <p:cNvSpPr/>
          <p:nvPr/>
        </p:nvSpPr>
        <p:spPr>
          <a:xfrm>
            <a:off x="5330500" y="3884190"/>
            <a:ext cx="2486930" cy="890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291"/>
                </a:moveTo>
                <a:lnTo>
                  <a:pt x="1590" y="8080"/>
                </a:lnTo>
                <a:lnTo>
                  <a:pt x="2989" y="0"/>
                </a:lnTo>
                <a:lnTo>
                  <a:pt x="4740" y="5323"/>
                </a:lnTo>
                <a:lnTo>
                  <a:pt x="6864" y="1889"/>
                </a:lnTo>
                <a:lnTo>
                  <a:pt x="8374" y="21600"/>
                </a:lnTo>
                <a:lnTo>
                  <a:pt x="11445" y="9856"/>
                </a:lnTo>
                <a:lnTo>
                  <a:pt x="13112" y="14848"/>
                </a:lnTo>
                <a:lnTo>
                  <a:pt x="15038" y="4187"/>
                </a:lnTo>
                <a:lnTo>
                  <a:pt x="17133" y="9520"/>
                </a:lnTo>
                <a:lnTo>
                  <a:pt x="18354" y="197"/>
                </a:lnTo>
                <a:lnTo>
                  <a:pt x="21600" y="16028"/>
                </a:lnTo>
              </a:path>
            </a:pathLst>
          </a:custGeom>
          <a:ln w="127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331" name="線條"/>
          <p:cNvSpPr/>
          <p:nvPr/>
        </p:nvSpPr>
        <p:spPr>
          <a:xfrm>
            <a:off x="7817429" y="4196517"/>
            <a:ext cx="2383528" cy="1246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040"/>
                </a:moveTo>
                <a:lnTo>
                  <a:pt x="2461" y="0"/>
                </a:lnTo>
                <a:lnTo>
                  <a:pt x="4915" y="8416"/>
                </a:lnTo>
                <a:lnTo>
                  <a:pt x="6294" y="3796"/>
                </a:lnTo>
                <a:lnTo>
                  <a:pt x="7435" y="8443"/>
                </a:lnTo>
                <a:lnTo>
                  <a:pt x="9420" y="6379"/>
                </a:lnTo>
                <a:lnTo>
                  <a:pt x="10838" y="9542"/>
                </a:lnTo>
                <a:lnTo>
                  <a:pt x="12256" y="4378"/>
                </a:lnTo>
                <a:lnTo>
                  <a:pt x="14794" y="19188"/>
                </a:lnTo>
                <a:lnTo>
                  <a:pt x="16494" y="12666"/>
                </a:lnTo>
                <a:lnTo>
                  <a:pt x="18208" y="17718"/>
                </a:lnTo>
                <a:lnTo>
                  <a:pt x="18859" y="13839"/>
                </a:lnTo>
                <a:lnTo>
                  <a:pt x="20336" y="21600"/>
                </a:lnTo>
                <a:lnTo>
                  <a:pt x="21600" y="10429"/>
                </a:lnTo>
              </a:path>
            </a:pathLst>
          </a:custGeom>
          <a:ln w="127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/>
            </a:pPr>
          </a:p>
        </p:txBody>
      </p:sp>
      <p:sp>
        <p:nvSpPr>
          <p:cNvPr id="332" name="圓形"/>
          <p:cNvSpPr/>
          <p:nvPr/>
        </p:nvSpPr>
        <p:spPr>
          <a:xfrm>
            <a:off x="7785744" y="4500588"/>
            <a:ext cx="71761" cy="75406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33" name="圓形"/>
          <p:cNvSpPr/>
          <p:nvPr/>
        </p:nvSpPr>
        <p:spPr>
          <a:xfrm>
            <a:off x="5291869" y="4009455"/>
            <a:ext cx="71760" cy="75406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342" name="群組"/>
          <p:cNvGrpSpPr/>
          <p:nvPr/>
        </p:nvGrpSpPr>
        <p:grpSpPr>
          <a:xfrm>
            <a:off x="4534949" y="5805155"/>
            <a:ext cx="2521941" cy="1992701"/>
            <a:chOff x="0" y="0"/>
            <a:chExt cx="2521940" cy="1992700"/>
          </a:xfrm>
        </p:grpSpPr>
        <p:grpSp>
          <p:nvGrpSpPr>
            <p:cNvPr id="340" name="群組"/>
            <p:cNvGrpSpPr/>
            <p:nvPr/>
          </p:nvGrpSpPr>
          <p:grpSpPr>
            <a:xfrm>
              <a:off x="0" y="546253"/>
              <a:ext cx="2521941" cy="1446448"/>
              <a:chOff x="0" y="0"/>
              <a:chExt cx="2521940" cy="1446446"/>
            </a:xfrm>
          </p:grpSpPr>
          <p:grpSp>
            <p:nvGrpSpPr>
              <p:cNvPr id="338" name="群組"/>
              <p:cNvGrpSpPr/>
              <p:nvPr/>
            </p:nvGrpSpPr>
            <p:grpSpPr>
              <a:xfrm>
                <a:off x="0" y="78541"/>
                <a:ext cx="2521941" cy="1367906"/>
                <a:chOff x="0" y="0"/>
                <a:chExt cx="2521940" cy="1367905"/>
              </a:xfrm>
            </p:grpSpPr>
            <p:sp>
              <p:nvSpPr>
                <p:cNvPr id="334" name="訓練資料"/>
                <p:cNvSpPr/>
                <p:nvPr/>
              </p:nvSpPr>
              <p:spPr>
                <a:xfrm>
                  <a:off x="0" y="0"/>
                  <a:ext cx="701003" cy="1367906"/>
                </a:xfrm>
                <a:prstGeom prst="rect">
                  <a:avLst/>
                </a:prstGeom>
                <a:solidFill>
                  <a:schemeClr val="accent1">
                    <a:satOff val="-3355"/>
                    <a:lumOff val="26614"/>
                  </a:schemeClr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587022">
                    <a:defRPr sz="2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訓練資料</a:t>
                  </a:r>
                </a:p>
              </p:txBody>
            </p:sp>
            <p:sp>
              <p:nvSpPr>
                <p:cNvPr id="335" name="預測"/>
                <p:cNvSpPr/>
                <p:nvPr/>
              </p:nvSpPr>
              <p:spPr>
                <a:xfrm>
                  <a:off x="1964969" y="27982"/>
                  <a:ext cx="556972" cy="1311942"/>
                </a:xfrm>
                <a:prstGeom prst="rect">
                  <a:avLst/>
                </a:prstGeom>
                <a:solidFill>
                  <a:schemeClr val="accent1">
                    <a:satOff val="-3355"/>
                    <a:lumOff val="26614"/>
                  </a:schemeClr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587022">
                    <a:defRPr sz="2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預測</a:t>
                  </a:r>
                </a:p>
              </p:txBody>
            </p:sp>
            <p:sp>
              <p:nvSpPr>
                <p:cNvPr id="336" name="線條"/>
                <p:cNvSpPr/>
                <p:nvPr/>
              </p:nvSpPr>
              <p:spPr>
                <a:xfrm>
                  <a:off x="690188" y="622262"/>
                  <a:ext cx="1259981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satOff val="-3355"/>
                      <a:lumOff val="26614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/>
                  </a:pPr>
                </a:p>
              </p:txBody>
            </p:sp>
            <p:sp>
              <p:nvSpPr>
                <p:cNvPr id="337" name="矩形"/>
                <p:cNvSpPr/>
                <p:nvPr/>
              </p:nvSpPr>
              <p:spPr>
                <a:xfrm>
                  <a:off x="762574" y="0"/>
                  <a:ext cx="131763" cy="1367906"/>
                </a:xfrm>
                <a:prstGeom prst="rect">
                  <a:avLst/>
                </a:prstGeom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339" name="圓形"/>
              <p:cNvSpPr/>
              <p:nvPr/>
            </p:nvSpPr>
            <p:spPr>
              <a:xfrm>
                <a:off x="792575" y="0"/>
                <a:ext cx="71761" cy="75405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587022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41" name="線條"/>
            <p:cNvSpPr/>
            <p:nvPr/>
          </p:nvSpPr>
          <p:spPr>
            <a:xfrm flipV="1">
              <a:off x="828455" y="-1"/>
              <a:ext cx="1" cy="501482"/>
            </a:xfrm>
            <a:prstGeom prst="line">
              <a:avLst/>
            </a:prstGeom>
            <a:noFill/>
            <a:ln w="127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/>
              </a:pPr>
            </a:p>
          </p:txBody>
        </p:sp>
      </p:grpSp>
      <p:grpSp>
        <p:nvGrpSpPr>
          <p:cNvPr id="351" name="群組"/>
          <p:cNvGrpSpPr/>
          <p:nvPr/>
        </p:nvGrpSpPr>
        <p:grpSpPr>
          <a:xfrm>
            <a:off x="7024857" y="5805155"/>
            <a:ext cx="2521941" cy="1992701"/>
            <a:chOff x="0" y="0"/>
            <a:chExt cx="2521940" cy="1992700"/>
          </a:xfrm>
        </p:grpSpPr>
        <p:grpSp>
          <p:nvGrpSpPr>
            <p:cNvPr id="349" name="群組"/>
            <p:cNvGrpSpPr/>
            <p:nvPr/>
          </p:nvGrpSpPr>
          <p:grpSpPr>
            <a:xfrm>
              <a:off x="0" y="546253"/>
              <a:ext cx="2521941" cy="1446448"/>
              <a:chOff x="0" y="0"/>
              <a:chExt cx="2521940" cy="1446446"/>
            </a:xfrm>
          </p:grpSpPr>
          <p:grpSp>
            <p:nvGrpSpPr>
              <p:cNvPr id="347" name="群組"/>
              <p:cNvGrpSpPr/>
              <p:nvPr/>
            </p:nvGrpSpPr>
            <p:grpSpPr>
              <a:xfrm>
                <a:off x="0" y="78541"/>
                <a:ext cx="2521941" cy="1367906"/>
                <a:chOff x="0" y="0"/>
                <a:chExt cx="2521940" cy="1367905"/>
              </a:xfrm>
            </p:grpSpPr>
            <p:sp>
              <p:nvSpPr>
                <p:cNvPr id="343" name="訓練資料"/>
                <p:cNvSpPr/>
                <p:nvPr/>
              </p:nvSpPr>
              <p:spPr>
                <a:xfrm>
                  <a:off x="0" y="0"/>
                  <a:ext cx="701003" cy="1367906"/>
                </a:xfrm>
                <a:prstGeom prst="rect">
                  <a:avLst/>
                </a:prstGeom>
                <a:solidFill>
                  <a:schemeClr val="accent1">
                    <a:satOff val="-3355"/>
                    <a:lumOff val="26614"/>
                  </a:schemeClr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587022">
                    <a:defRPr sz="2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訓練資料</a:t>
                  </a:r>
                </a:p>
              </p:txBody>
            </p:sp>
            <p:sp>
              <p:nvSpPr>
                <p:cNvPr id="344" name="預測"/>
                <p:cNvSpPr/>
                <p:nvPr/>
              </p:nvSpPr>
              <p:spPr>
                <a:xfrm>
                  <a:off x="1964969" y="27982"/>
                  <a:ext cx="556972" cy="1311942"/>
                </a:xfrm>
                <a:prstGeom prst="rect">
                  <a:avLst/>
                </a:prstGeom>
                <a:solidFill>
                  <a:schemeClr val="accent1">
                    <a:satOff val="-3355"/>
                    <a:lumOff val="26614"/>
                  </a:schemeClr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587022">
                    <a:defRPr sz="2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預測</a:t>
                  </a:r>
                </a:p>
              </p:txBody>
            </p:sp>
            <p:sp>
              <p:nvSpPr>
                <p:cNvPr id="345" name="線條"/>
                <p:cNvSpPr/>
                <p:nvPr/>
              </p:nvSpPr>
              <p:spPr>
                <a:xfrm>
                  <a:off x="690188" y="622262"/>
                  <a:ext cx="1259981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satOff val="-3355"/>
                      <a:lumOff val="26614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/>
                  </a:pPr>
                </a:p>
              </p:txBody>
            </p:sp>
            <p:sp>
              <p:nvSpPr>
                <p:cNvPr id="346" name="矩形"/>
                <p:cNvSpPr/>
                <p:nvPr/>
              </p:nvSpPr>
              <p:spPr>
                <a:xfrm>
                  <a:off x="762574" y="0"/>
                  <a:ext cx="131763" cy="1367906"/>
                </a:xfrm>
                <a:prstGeom prst="rect">
                  <a:avLst/>
                </a:prstGeom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348" name="圓形"/>
              <p:cNvSpPr/>
              <p:nvPr/>
            </p:nvSpPr>
            <p:spPr>
              <a:xfrm>
                <a:off x="792575" y="0"/>
                <a:ext cx="71761" cy="75405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587022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50" name="線條"/>
            <p:cNvSpPr/>
            <p:nvPr/>
          </p:nvSpPr>
          <p:spPr>
            <a:xfrm flipV="1">
              <a:off x="828455" y="-1"/>
              <a:ext cx="1" cy="501482"/>
            </a:xfrm>
            <a:prstGeom prst="line">
              <a:avLst/>
            </a:prstGeom>
            <a:noFill/>
            <a:ln w="127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/>
              </a:pPr>
            </a:p>
          </p:txBody>
        </p:sp>
      </p:grpSp>
      <p:grpSp>
        <p:nvGrpSpPr>
          <p:cNvPr id="360" name="群組"/>
          <p:cNvGrpSpPr/>
          <p:nvPr/>
        </p:nvGrpSpPr>
        <p:grpSpPr>
          <a:xfrm>
            <a:off x="9377604" y="5805155"/>
            <a:ext cx="2521941" cy="1992701"/>
            <a:chOff x="0" y="0"/>
            <a:chExt cx="2521940" cy="1992700"/>
          </a:xfrm>
        </p:grpSpPr>
        <p:grpSp>
          <p:nvGrpSpPr>
            <p:cNvPr id="358" name="群組"/>
            <p:cNvGrpSpPr/>
            <p:nvPr/>
          </p:nvGrpSpPr>
          <p:grpSpPr>
            <a:xfrm>
              <a:off x="0" y="546253"/>
              <a:ext cx="2521941" cy="1446448"/>
              <a:chOff x="0" y="0"/>
              <a:chExt cx="2521940" cy="1446446"/>
            </a:xfrm>
          </p:grpSpPr>
          <p:grpSp>
            <p:nvGrpSpPr>
              <p:cNvPr id="356" name="群組"/>
              <p:cNvGrpSpPr/>
              <p:nvPr/>
            </p:nvGrpSpPr>
            <p:grpSpPr>
              <a:xfrm>
                <a:off x="0" y="78541"/>
                <a:ext cx="2521941" cy="1367906"/>
                <a:chOff x="0" y="0"/>
                <a:chExt cx="2521940" cy="1367905"/>
              </a:xfrm>
            </p:grpSpPr>
            <p:sp>
              <p:nvSpPr>
                <p:cNvPr id="352" name="訓練資料"/>
                <p:cNvSpPr/>
                <p:nvPr/>
              </p:nvSpPr>
              <p:spPr>
                <a:xfrm>
                  <a:off x="0" y="0"/>
                  <a:ext cx="701003" cy="1367906"/>
                </a:xfrm>
                <a:prstGeom prst="rect">
                  <a:avLst/>
                </a:prstGeom>
                <a:solidFill>
                  <a:schemeClr val="accent1">
                    <a:satOff val="-3355"/>
                    <a:lumOff val="26614"/>
                  </a:schemeClr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587022">
                    <a:defRPr sz="2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訓練資料</a:t>
                  </a:r>
                </a:p>
              </p:txBody>
            </p:sp>
            <p:sp>
              <p:nvSpPr>
                <p:cNvPr id="353" name="預測"/>
                <p:cNvSpPr/>
                <p:nvPr/>
              </p:nvSpPr>
              <p:spPr>
                <a:xfrm>
                  <a:off x="1964969" y="27982"/>
                  <a:ext cx="556972" cy="1311942"/>
                </a:xfrm>
                <a:prstGeom prst="rect">
                  <a:avLst/>
                </a:prstGeom>
                <a:solidFill>
                  <a:schemeClr val="accent1">
                    <a:satOff val="-3355"/>
                    <a:lumOff val="26614"/>
                  </a:schemeClr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587022">
                    <a:defRPr sz="22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預測</a:t>
                  </a:r>
                </a:p>
              </p:txBody>
            </p:sp>
            <p:sp>
              <p:nvSpPr>
                <p:cNvPr id="354" name="線條"/>
                <p:cNvSpPr/>
                <p:nvPr/>
              </p:nvSpPr>
              <p:spPr>
                <a:xfrm>
                  <a:off x="690188" y="622262"/>
                  <a:ext cx="1259981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satOff val="-3355"/>
                      <a:lumOff val="26614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/>
                  </a:pPr>
                </a:p>
              </p:txBody>
            </p:sp>
            <p:sp>
              <p:nvSpPr>
                <p:cNvPr id="355" name="矩形"/>
                <p:cNvSpPr/>
                <p:nvPr/>
              </p:nvSpPr>
              <p:spPr>
                <a:xfrm>
                  <a:off x="762574" y="0"/>
                  <a:ext cx="131763" cy="1367906"/>
                </a:xfrm>
                <a:prstGeom prst="rect">
                  <a:avLst/>
                </a:prstGeom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357" name="圓形"/>
              <p:cNvSpPr/>
              <p:nvPr/>
            </p:nvSpPr>
            <p:spPr>
              <a:xfrm>
                <a:off x="792575" y="0"/>
                <a:ext cx="71761" cy="75405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587022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59" name="線條"/>
            <p:cNvSpPr/>
            <p:nvPr/>
          </p:nvSpPr>
          <p:spPr>
            <a:xfrm flipV="1">
              <a:off x="828455" y="-1"/>
              <a:ext cx="1" cy="501482"/>
            </a:xfrm>
            <a:prstGeom prst="line">
              <a:avLst/>
            </a:prstGeom>
            <a:noFill/>
            <a:ln w="127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/>
              </a:pPr>
            </a:p>
          </p:txBody>
        </p:sp>
      </p:grpSp>
      <p:sp>
        <p:nvSpPr>
          <p:cNvPr id="361" name="機器學習-金融應用"/>
          <p:cNvSpPr txBox="1"/>
          <p:nvPr/>
        </p:nvSpPr>
        <p:spPr>
          <a:xfrm>
            <a:off x="1505605" y="1107337"/>
            <a:ext cx="858062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433FF"/>
                </a:solidFill>
              </a:defRPr>
            </a:lvl1pPr>
          </a:lstStyle>
          <a:p>
            <a:pPr/>
            <a:r>
              <a:t>機器學習-金融應用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Class="entr" nodeType="afterEffect" presetID="9" grpId="5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750"/>
                            </p:stCondLst>
                            <p:childTnLst>
                              <p:par>
                                <p:cTn id="24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Class="entr" nodeType="afterEffect" presetID="9" grpId="9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500"/>
                            </p:stCondLst>
                            <p:childTnLst>
                              <p:par>
                                <p:cTn id="39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250"/>
                            </p:stCondLst>
                            <p:childTnLst>
                              <p:par>
                                <p:cTn id="44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250"/>
                            </p:stCondLst>
                            <p:childTnLst>
                              <p:par>
                                <p:cTn id="47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12"/>
      <p:bldP build="whole" bldLvl="1" animBg="1" rev="0" advAuto="0" spid="351" grpId="8"/>
      <p:bldP build="whole" bldLvl="1" animBg="1" rev="0" advAuto="0" spid="342" grpId="4"/>
      <p:bldP build="whole" bldLvl="1" animBg="1" rev="0" advAuto="0" spid="332" grpId="6"/>
      <p:bldP build="whole" bldLvl="1" animBg="1" rev="0" advAuto="0" spid="342" grpId="7"/>
      <p:bldP build="whole" bldLvl="1" animBg="1" rev="0" advAuto="0" spid="351" grpId="11"/>
      <p:bldP build="whole" bldLvl="1" animBg="1" rev="0" advAuto="0" spid="333" grpId="2"/>
      <p:bldP build="whole" bldLvl="1" animBg="1" rev="0" advAuto="0" spid="330" grpId="5"/>
      <p:bldP build="whole" bldLvl="1" animBg="1" rev="0" advAuto="0" spid="329" grpId="10"/>
      <p:bldP build="whole" bldLvl="1" animBg="1" rev="0" advAuto="0" spid="327" grpId="3"/>
      <p:bldP build="whole" bldLvl="1" animBg="1" rev="0" advAuto="0" spid="328" grpId="1"/>
      <p:bldP build="whole" bldLvl="1" animBg="1" rev="0" advAuto="0" spid="331" grpId="9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財金數據量大且豐富"/>
          <p:cNvSpPr txBox="1"/>
          <p:nvPr>
            <p:ph type="title"/>
          </p:nvPr>
        </p:nvSpPr>
        <p:spPr>
          <a:xfrm>
            <a:off x="355600" y="351661"/>
            <a:ext cx="12293600" cy="14898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財金數據量大且豐富</a:t>
            </a:r>
          </a:p>
        </p:txBody>
      </p:sp>
      <p:pic>
        <p:nvPicPr>
          <p:cNvPr id="36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8486" y="7239901"/>
            <a:ext cx="4321792" cy="193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200" y="4256460"/>
            <a:ext cx="3136900" cy="1945323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New Challenges:…"/>
          <p:cNvSpPr txBox="1"/>
          <p:nvPr/>
        </p:nvSpPr>
        <p:spPr>
          <a:xfrm>
            <a:off x="1377950" y="5547668"/>
            <a:ext cx="102489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2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New Challenges: </a:t>
            </a:r>
          </a:p>
          <a:p>
            <a:pPr>
              <a:defRPr sz="42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High Dimension &amp; High Frequency</a:t>
            </a:r>
          </a:p>
        </p:txBody>
      </p:sp>
      <p:pic>
        <p:nvPicPr>
          <p:cNvPr id="36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2578" y="7269186"/>
            <a:ext cx="2988164" cy="1871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Surface_TrueImpVol.jpg" descr="Surface_TrueImpVol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75700" y="3568700"/>
            <a:ext cx="3494496" cy="261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影像" descr="影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38700" y="2771732"/>
            <a:ext cx="3327400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新挑戰:…"/>
          <p:cNvSpPr txBox="1"/>
          <p:nvPr/>
        </p:nvSpPr>
        <p:spPr>
          <a:xfrm>
            <a:off x="9104966" y="4058087"/>
            <a:ext cx="3360933" cy="363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50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新挑戰: </a:t>
            </a:r>
          </a:p>
          <a:p>
            <a:pPr algn="l">
              <a:defRPr sz="50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高維（多資產）</a:t>
            </a:r>
          </a:p>
          <a:p>
            <a:pPr algn="l">
              <a:defRPr sz="50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高頻交易</a:t>
            </a:r>
          </a:p>
        </p:txBody>
      </p:sp>
      <p:grpSp>
        <p:nvGrpSpPr>
          <p:cNvPr id="379" name="群組"/>
          <p:cNvGrpSpPr/>
          <p:nvPr/>
        </p:nvGrpSpPr>
        <p:grpSpPr>
          <a:xfrm>
            <a:off x="515416" y="3403012"/>
            <a:ext cx="8383499" cy="4494219"/>
            <a:chOff x="0" y="0"/>
            <a:chExt cx="8383497" cy="4494217"/>
          </a:xfrm>
        </p:grpSpPr>
        <p:pic>
          <p:nvPicPr>
            <p:cNvPr id="374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54638" y="3046417"/>
              <a:ext cx="3241344" cy="144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113546"/>
              <a:ext cx="2352676" cy="1458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41018" y="3068380"/>
              <a:ext cx="2241123" cy="1403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7" name="Surface_TrueImpVol.jpg" descr="Surface_TrueImpVol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762625" y="597725"/>
              <a:ext cx="2620873" cy="1962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影像" descr="影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809875" y="0"/>
              <a:ext cx="2495551" cy="182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0" name="海量金融數據"/>
          <p:cNvSpPr txBox="1"/>
          <p:nvPr>
            <p:ph type="title" idx="4294967295"/>
          </p:nvPr>
        </p:nvSpPr>
        <p:spPr>
          <a:xfrm>
            <a:off x="16710931" y="2732956"/>
            <a:ext cx="8221886" cy="21209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 海量金融數據</a:t>
            </a:r>
          </a:p>
        </p:txBody>
      </p:sp>
      <p:sp>
        <p:nvSpPr>
          <p:cNvPr id="381" name="財金數據量大且豐富"/>
          <p:cNvSpPr txBox="1"/>
          <p:nvPr/>
        </p:nvSpPr>
        <p:spPr>
          <a:xfrm>
            <a:off x="1412431" y="766524"/>
            <a:ext cx="10179938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algn="l" defTabSz="1828800">
              <a:lnSpc>
                <a:spcPct val="90000"/>
              </a:lnSpc>
              <a:defRPr sz="88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財金數據量大且豐富</a:t>
            </a:r>
          </a:p>
        </p:txBody>
      </p:sp>
      <p:sp>
        <p:nvSpPr>
          <p:cNvPr id="382" name="Nvidia-NTHU 計算金融實驗室"/>
          <p:cNvSpPr txBox="1"/>
          <p:nvPr/>
        </p:nvSpPr>
        <p:spPr>
          <a:xfrm>
            <a:off x="3435502" y="8412818"/>
            <a:ext cx="6133796" cy="74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942192"/>
                </a:solidFill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Nvidia-NTHU 計算金融實驗室</a:t>
            </a:r>
          </a:p>
        </p:txBody>
      </p:sp>
      <p:sp>
        <p:nvSpPr>
          <p:cNvPr id="383" name="Quiz"/>
          <p:cNvSpPr txBox="1"/>
          <p:nvPr/>
        </p:nvSpPr>
        <p:spPr>
          <a:xfrm rot="1500000">
            <a:off x="10791147" y="3323506"/>
            <a:ext cx="143591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i="1" sz="4800">
                <a:solidFill>
                  <a:srgbClr val="FF26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群組"/>
          <p:cNvGrpSpPr/>
          <p:nvPr/>
        </p:nvGrpSpPr>
        <p:grpSpPr>
          <a:xfrm>
            <a:off x="2014663" y="1114177"/>
            <a:ext cx="10059541" cy="1930401"/>
            <a:chOff x="0" y="0"/>
            <a:chExt cx="10059539" cy="1930400"/>
          </a:xfrm>
        </p:grpSpPr>
        <p:sp>
          <p:nvSpPr>
            <p:cNvPr id="385" name="Data…"/>
            <p:cNvSpPr txBox="1"/>
            <p:nvPr/>
          </p:nvSpPr>
          <p:spPr>
            <a:xfrm>
              <a:off x="0" y="0"/>
              <a:ext cx="2867407" cy="19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6000">
                  <a:solidFill>
                    <a:srgbClr val="0433FF"/>
                  </a:solidFill>
                </a:defRPr>
              </a:pPr>
              <a:r>
                <a:t>Data</a:t>
              </a:r>
            </a:p>
            <a:p>
              <a:pPr>
                <a:defRPr sz="6000">
                  <a:solidFill>
                    <a:srgbClr val="0433FF"/>
                  </a:solidFill>
                </a:defRPr>
              </a:pPr>
              <a:r>
                <a:t>Science</a:t>
              </a:r>
            </a:p>
          </p:txBody>
        </p:sp>
        <p:sp>
          <p:nvSpPr>
            <p:cNvPr id="386" name="Information…"/>
            <p:cNvSpPr txBox="1"/>
            <p:nvPr/>
          </p:nvSpPr>
          <p:spPr>
            <a:xfrm>
              <a:off x="5908163" y="0"/>
              <a:ext cx="4151377" cy="19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6000">
                  <a:solidFill>
                    <a:srgbClr val="0433FF"/>
                  </a:solidFill>
                </a:defRPr>
              </a:pPr>
              <a:r>
                <a:t>Information</a:t>
              </a:r>
            </a:p>
            <a:p>
              <a:pPr>
                <a:defRPr sz="6000">
                  <a:solidFill>
                    <a:srgbClr val="0433FF"/>
                  </a:solidFill>
                </a:defRPr>
              </a:pPr>
              <a:r>
                <a:t>Retrieval</a:t>
              </a:r>
            </a:p>
          </p:txBody>
        </p:sp>
        <p:sp>
          <p:nvSpPr>
            <p:cNvPr id="387" name="箭頭"/>
            <p:cNvSpPr/>
            <p:nvPr/>
          </p:nvSpPr>
          <p:spPr>
            <a:xfrm>
              <a:off x="3852736" y="330199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06" name="群組"/>
          <p:cNvGrpSpPr/>
          <p:nvPr/>
        </p:nvGrpSpPr>
        <p:grpSpPr>
          <a:xfrm>
            <a:off x="939819" y="3309478"/>
            <a:ext cx="11125162" cy="5489692"/>
            <a:chOff x="152476" y="0"/>
            <a:chExt cx="11125160" cy="5489690"/>
          </a:xfrm>
        </p:grpSpPr>
        <p:grpSp>
          <p:nvGrpSpPr>
            <p:cNvPr id="391" name="群組"/>
            <p:cNvGrpSpPr/>
            <p:nvPr/>
          </p:nvGrpSpPr>
          <p:grpSpPr>
            <a:xfrm>
              <a:off x="2684890" y="-1"/>
              <a:ext cx="5973623" cy="1517878"/>
              <a:chOff x="0" y="0"/>
              <a:chExt cx="5973621" cy="1517876"/>
            </a:xfrm>
          </p:grpSpPr>
          <p:sp>
            <p:nvSpPr>
              <p:cNvPr id="389" name="線條"/>
              <p:cNvSpPr/>
              <p:nvPr/>
            </p:nvSpPr>
            <p:spPr>
              <a:xfrm>
                <a:off x="0" y="797211"/>
                <a:ext cx="597362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90" name="線條"/>
              <p:cNvSpPr/>
              <p:nvPr/>
            </p:nvSpPr>
            <p:spPr>
              <a:xfrm flipV="1">
                <a:off x="2995578" y="-1"/>
                <a:ext cx="1" cy="151787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sp>
          <p:nvSpPr>
            <p:cNvPr id="392" name="backward info"/>
            <p:cNvSpPr txBox="1"/>
            <p:nvPr/>
          </p:nvSpPr>
          <p:spPr>
            <a:xfrm>
              <a:off x="2354673" y="989843"/>
              <a:ext cx="300243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backward info</a:t>
              </a:r>
            </a:p>
          </p:txBody>
        </p:sp>
        <p:sp>
          <p:nvSpPr>
            <p:cNvPr id="393" name="forward info"/>
            <p:cNvSpPr txBox="1"/>
            <p:nvPr/>
          </p:nvSpPr>
          <p:spPr>
            <a:xfrm>
              <a:off x="6146393" y="989843"/>
              <a:ext cx="251963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forward info</a:t>
              </a:r>
            </a:p>
          </p:txBody>
        </p:sp>
        <p:sp>
          <p:nvSpPr>
            <p:cNvPr id="394" name="股價…"/>
            <p:cNvSpPr txBox="1"/>
            <p:nvPr/>
          </p:nvSpPr>
          <p:spPr>
            <a:xfrm>
              <a:off x="3049388" y="2301990"/>
              <a:ext cx="1613003" cy="318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股價</a:t>
              </a:r>
            </a:p>
            <a:p>
              <a:pPr/>
              <a:r>
                <a:t>匯價</a:t>
              </a:r>
            </a:p>
            <a:p>
              <a:pPr/>
              <a:r>
                <a:t>交易量</a:t>
              </a:r>
            </a:p>
            <a:p>
              <a:pPr/>
              <a:r>
                <a:t>新聞</a:t>
              </a:r>
            </a:p>
            <a:p>
              <a:pPr/>
              <a:r>
                <a:t>…</a:t>
              </a:r>
            </a:p>
          </p:txBody>
        </p:sp>
        <p:sp>
          <p:nvSpPr>
            <p:cNvPr id="395" name="Derivatives prices"/>
            <p:cNvSpPr txBox="1"/>
            <p:nvPr/>
          </p:nvSpPr>
          <p:spPr>
            <a:xfrm>
              <a:off x="5861077" y="1960124"/>
              <a:ext cx="377235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Derivatives prices</a:t>
              </a:r>
            </a:p>
          </p:txBody>
        </p:sp>
        <p:sp>
          <p:nvSpPr>
            <p:cNvPr id="396" name="Spot prices"/>
            <p:cNvSpPr txBox="1"/>
            <p:nvPr/>
          </p:nvSpPr>
          <p:spPr>
            <a:xfrm>
              <a:off x="2630136" y="1960124"/>
              <a:ext cx="245150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Spot prices</a:t>
              </a:r>
            </a:p>
          </p:txBody>
        </p:sp>
        <p:sp>
          <p:nvSpPr>
            <p:cNvPr id="397" name="期權…"/>
            <p:cNvSpPr txBox="1"/>
            <p:nvPr/>
          </p:nvSpPr>
          <p:spPr>
            <a:xfrm>
              <a:off x="6815734" y="2580685"/>
              <a:ext cx="1180949" cy="237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期權</a:t>
              </a:r>
            </a:p>
            <a:p>
              <a:pPr/>
              <a:r>
                <a:t>VIX</a:t>
              </a:r>
            </a:p>
            <a:p>
              <a:pPr/>
              <a:r>
                <a:t>CDS</a:t>
              </a:r>
            </a:p>
            <a:p>
              <a:pPr/>
              <a:r>
                <a:t>…</a:t>
              </a:r>
            </a:p>
          </p:txBody>
        </p:sp>
        <p:grpSp>
          <p:nvGrpSpPr>
            <p:cNvPr id="400" name="群組"/>
            <p:cNvGrpSpPr/>
            <p:nvPr/>
          </p:nvGrpSpPr>
          <p:grpSpPr>
            <a:xfrm>
              <a:off x="8036307" y="2924290"/>
              <a:ext cx="2053013" cy="819193"/>
              <a:chOff x="0" y="0"/>
              <a:chExt cx="2053011" cy="819191"/>
            </a:xfrm>
          </p:grpSpPr>
          <p:sp>
            <p:nvSpPr>
              <p:cNvPr id="398" name="線條"/>
              <p:cNvSpPr/>
              <p:nvPr/>
            </p:nvSpPr>
            <p:spPr>
              <a:xfrm flipH="1" flipV="1">
                <a:off x="-1" y="18735"/>
                <a:ext cx="205301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99" name="線條"/>
              <p:cNvSpPr/>
              <p:nvPr/>
            </p:nvSpPr>
            <p:spPr>
              <a:xfrm>
                <a:off x="2039777" y="0"/>
                <a:ext cx="1" cy="8191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grpSp>
          <p:nvGrpSpPr>
            <p:cNvPr id="403" name="群組"/>
            <p:cNvGrpSpPr/>
            <p:nvPr/>
          </p:nvGrpSpPr>
          <p:grpSpPr>
            <a:xfrm>
              <a:off x="1171076" y="2924290"/>
              <a:ext cx="2053013" cy="819193"/>
              <a:chOff x="0" y="0"/>
              <a:chExt cx="2053011" cy="819191"/>
            </a:xfrm>
          </p:grpSpPr>
          <p:sp>
            <p:nvSpPr>
              <p:cNvPr id="401" name="線條"/>
              <p:cNvSpPr/>
              <p:nvPr/>
            </p:nvSpPr>
            <p:spPr>
              <a:xfrm flipH="1" flipV="1">
                <a:off x="-1" y="18735"/>
                <a:ext cx="205301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402" name="線條"/>
              <p:cNvSpPr/>
              <p:nvPr/>
            </p:nvSpPr>
            <p:spPr>
              <a:xfrm flipH="1">
                <a:off x="7152" y="0"/>
                <a:ext cx="1" cy="8191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sp>
          <p:nvSpPr>
            <p:cNvPr id="404" name="機器學習"/>
            <p:cNvSpPr txBox="1"/>
            <p:nvPr/>
          </p:nvSpPr>
          <p:spPr>
            <a:xfrm>
              <a:off x="152476" y="3687092"/>
              <a:ext cx="1943101" cy="128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chemeClr val="accent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b="1">
                  <a:solidFill>
                    <a:schemeClr val="accent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機器學習</a:t>
              </a:r>
            </a:p>
          </p:txBody>
        </p:sp>
        <p:sp>
          <p:nvSpPr>
            <p:cNvPr id="405" name="金融工程"/>
            <p:cNvSpPr txBox="1"/>
            <p:nvPr/>
          </p:nvSpPr>
          <p:spPr>
            <a:xfrm>
              <a:off x="9334537" y="3687092"/>
              <a:ext cx="1943101" cy="128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chemeClr val="accent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  <a:p>
              <a:pPr>
                <a:defRPr b="1">
                  <a:solidFill>
                    <a:schemeClr val="accent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金融工程</a:t>
              </a:r>
            </a:p>
          </p:txBody>
        </p:sp>
      </p:grpSp>
      <p:sp>
        <p:nvSpPr>
          <p:cNvPr id="407" name="Model Driven"/>
          <p:cNvSpPr/>
          <p:nvPr/>
        </p:nvSpPr>
        <p:spPr>
          <a:xfrm>
            <a:off x="9703110" y="8461622"/>
            <a:ext cx="3308964" cy="1282049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 Driven</a:t>
            </a:r>
          </a:p>
        </p:txBody>
      </p:sp>
      <p:sp>
        <p:nvSpPr>
          <p:cNvPr id="408" name="Data Driven"/>
          <p:cNvSpPr/>
          <p:nvPr/>
        </p:nvSpPr>
        <p:spPr>
          <a:xfrm>
            <a:off x="-7273" y="8461622"/>
            <a:ext cx="3308963" cy="1282049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Driven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1"/>
      <p:bldP build="whole" bldLvl="1" animBg="1" rev="0" advAuto="0" spid="408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群組"/>
          <p:cNvGrpSpPr/>
          <p:nvPr/>
        </p:nvGrpSpPr>
        <p:grpSpPr>
          <a:xfrm>
            <a:off x="2528444" y="1404706"/>
            <a:ext cx="7947913" cy="1104901"/>
            <a:chOff x="-442372" y="171450"/>
            <a:chExt cx="7947911" cy="1104900"/>
          </a:xfrm>
        </p:grpSpPr>
        <p:sp>
          <p:nvSpPr>
            <p:cNvPr id="410" name="資料科學"/>
            <p:cNvSpPr txBox="1"/>
            <p:nvPr/>
          </p:nvSpPr>
          <p:spPr>
            <a:xfrm>
              <a:off x="-442373" y="171450"/>
              <a:ext cx="3035301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800">
                  <a:solidFill>
                    <a:srgbClr val="0433FF"/>
                  </a:solidFill>
                </a:defRPr>
              </a:lvl1pPr>
            </a:lstStyle>
            <a:p>
              <a:pPr/>
              <a:r>
                <a:t>資料科學</a:t>
              </a:r>
            </a:p>
          </p:txBody>
        </p:sp>
        <p:sp>
          <p:nvSpPr>
            <p:cNvPr id="411" name="信息擷取"/>
            <p:cNvSpPr txBox="1"/>
            <p:nvPr/>
          </p:nvSpPr>
          <p:spPr>
            <a:xfrm>
              <a:off x="4470239" y="171450"/>
              <a:ext cx="3035301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800">
                  <a:solidFill>
                    <a:srgbClr val="0433FF"/>
                  </a:solidFill>
                </a:defRPr>
              </a:lvl1pPr>
            </a:lstStyle>
            <a:p>
              <a:pPr/>
              <a:r>
                <a:t>信息擷取</a:t>
              </a:r>
            </a:p>
          </p:txBody>
        </p:sp>
        <p:sp>
          <p:nvSpPr>
            <p:cNvPr id="412" name="箭頭"/>
            <p:cNvSpPr/>
            <p:nvPr/>
          </p:nvSpPr>
          <p:spPr>
            <a:xfrm>
              <a:off x="2889552" y="247649"/>
              <a:ext cx="952501" cy="952502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16" name="群組"/>
          <p:cNvGrpSpPr/>
          <p:nvPr/>
        </p:nvGrpSpPr>
        <p:grpSpPr>
          <a:xfrm>
            <a:off x="4079024" y="2938251"/>
            <a:ext cx="4480218" cy="1138408"/>
            <a:chOff x="0" y="0"/>
            <a:chExt cx="4480216" cy="1138407"/>
          </a:xfrm>
        </p:grpSpPr>
        <p:sp>
          <p:nvSpPr>
            <p:cNvPr id="414" name="線條"/>
            <p:cNvSpPr/>
            <p:nvPr/>
          </p:nvSpPr>
          <p:spPr>
            <a:xfrm>
              <a:off x="0" y="597908"/>
              <a:ext cx="448021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200"/>
              </a:pPr>
            </a:p>
          </p:txBody>
        </p:sp>
        <p:sp>
          <p:nvSpPr>
            <p:cNvPr id="415" name="線條"/>
            <p:cNvSpPr/>
            <p:nvPr/>
          </p:nvSpPr>
          <p:spPr>
            <a:xfrm flipV="1">
              <a:off x="2246683" y="0"/>
              <a:ext cx="1" cy="11384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200"/>
              </a:pPr>
            </a:p>
          </p:txBody>
        </p:sp>
      </p:grpSp>
      <p:sp>
        <p:nvSpPr>
          <p:cNvPr id="417" name="倒向信息"/>
          <p:cNvSpPr txBox="1"/>
          <p:nvPr/>
        </p:nvSpPr>
        <p:spPr>
          <a:xfrm>
            <a:off x="4055997" y="3580621"/>
            <a:ext cx="18161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pPr/>
            <a:r>
              <a:t>倒向信息</a:t>
            </a:r>
          </a:p>
        </p:txBody>
      </p:sp>
      <p:sp>
        <p:nvSpPr>
          <p:cNvPr id="418" name="前瞻信息"/>
          <p:cNvSpPr txBox="1"/>
          <p:nvPr/>
        </p:nvSpPr>
        <p:spPr>
          <a:xfrm>
            <a:off x="6711963" y="3580621"/>
            <a:ext cx="18161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pPr/>
            <a:r>
              <a:t>前瞻信息</a:t>
            </a:r>
          </a:p>
        </p:txBody>
      </p:sp>
      <p:sp>
        <p:nvSpPr>
          <p:cNvPr id="419" name="股價…"/>
          <p:cNvSpPr txBox="1"/>
          <p:nvPr/>
        </p:nvSpPr>
        <p:spPr>
          <a:xfrm>
            <a:off x="4211876" y="4940792"/>
            <a:ext cx="1504342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400"/>
            </a:pPr>
            <a:r>
              <a:t>股價</a:t>
            </a:r>
          </a:p>
          <a:p>
            <a:pPr>
              <a:defRPr sz="3400"/>
            </a:pPr>
            <a:r>
              <a:t>匯價</a:t>
            </a:r>
          </a:p>
          <a:p>
            <a:pPr>
              <a:defRPr sz="3400"/>
            </a:pPr>
            <a:r>
              <a:t>交易量</a:t>
            </a:r>
          </a:p>
          <a:p>
            <a:pPr>
              <a:defRPr sz="3400"/>
            </a:pPr>
            <a:r>
              <a:t>新聞</a:t>
            </a:r>
          </a:p>
          <a:p>
            <a:pPr>
              <a:defRPr sz="3400"/>
            </a:pPr>
            <a:r>
              <a:t>…</a:t>
            </a:r>
          </a:p>
        </p:txBody>
      </p:sp>
      <p:sp>
        <p:nvSpPr>
          <p:cNvPr id="420" name="衍生品價格"/>
          <p:cNvSpPr txBox="1"/>
          <p:nvPr/>
        </p:nvSpPr>
        <p:spPr>
          <a:xfrm>
            <a:off x="6751848" y="4308331"/>
            <a:ext cx="22479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pPr/>
            <a:r>
              <a:t>衍生品價格</a:t>
            </a:r>
          </a:p>
        </p:txBody>
      </p:sp>
      <p:sp>
        <p:nvSpPr>
          <p:cNvPr id="421" name="現貨價格"/>
          <p:cNvSpPr txBox="1"/>
          <p:nvPr/>
        </p:nvSpPr>
        <p:spPr>
          <a:xfrm>
            <a:off x="4049223" y="4308331"/>
            <a:ext cx="18161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pPr/>
            <a:r>
              <a:t>現貨價格</a:t>
            </a:r>
          </a:p>
        </p:txBody>
      </p:sp>
      <p:sp>
        <p:nvSpPr>
          <p:cNvPr id="422" name="期權…"/>
          <p:cNvSpPr txBox="1"/>
          <p:nvPr/>
        </p:nvSpPr>
        <p:spPr>
          <a:xfrm>
            <a:off x="7071868" y="4940792"/>
            <a:ext cx="1096290" cy="22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400"/>
            </a:pPr>
            <a:r>
              <a:t>期權</a:t>
            </a:r>
          </a:p>
          <a:p>
            <a:pPr>
              <a:defRPr sz="3400"/>
            </a:pPr>
            <a:r>
              <a:t>VIX</a:t>
            </a:r>
          </a:p>
          <a:p>
            <a:pPr>
              <a:defRPr sz="3400"/>
            </a:pPr>
            <a:r>
              <a:t>CDS</a:t>
            </a:r>
          </a:p>
          <a:p>
            <a:pPr>
              <a:defRPr sz="3400"/>
            </a:pPr>
            <a:r>
              <a:t>…</a:t>
            </a:r>
          </a:p>
        </p:txBody>
      </p:sp>
      <p:grpSp>
        <p:nvGrpSpPr>
          <p:cNvPr id="425" name="群組"/>
          <p:cNvGrpSpPr/>
          <p:nvPr/>
        </p:nvGrpSpPr>
        <p:grpSpPr>
          <a:xfrm>
            <a:off x="8092587" y="5131468"/>
            <a:ext cx="1539760" cy="614395"/>
            <a:chOff x="0" y="0"/>
            <a:chExt cx="1539758" cy="614393"/>
          </a:xfrm>
        </p:grpSpPr>
        <p:sp>
          <p:nvSpPr>
            <p:cNvPr id="423" name="線條"/>
            <p:cNvSpPr/>
            <p:nvPr/>
          </p:nvSpPr>
          <p:spPr>
            <a:xfrm flipH="1" flipV="1">
              <a:off x="-1" y="14051"/>
              <a:ext cx="153976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200"/>
              </a:pPr>
            </a:p>
          </p:txBody>
        </p:sp>
        <p:sp>
          <p:nvSpPr>
            <p:cNvPr id="424" name="線條"/>
            <p:cNvSpPr/>
            <p:nvPr/>
          </p:nvSpPr>
          <p:spPr>
            <a:xfrm flipH="1">
              <a:off x="1529833" y="0"/>
              <a:ext cx="1" cy="6143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200"/>
              </a:pPr>
            </a:p>
          </p:txBody>
        </p:sp>
      </p:grpSp>
      <p:grpSp>
        <p:nvGrpSpPr>
          <p:cNvPr id="428" name="群組"/>
          <p:cNvGrpSpPr/>
          <p:nvPr/>
        </p:nvGrpSpPr>
        <p:grpSpPr>
          <a:xfrm>
            <a:off x="2943664" y="5131468"/>
            <a:ext cx="1539759" cy="614395"/>
            <a:chOff x="0" y="0"/>
            <a:chExt cx="1539758" cy="614393"/>
          </a:xfrm>
        </p:grpSpPr>
        <p:sp>
          <p:nvSpPr>
            <p:cNvPr id="426" name="線條"/>
            <p:cNvSpPr/>
            <p:nvPr/>
          </p:nvSpPr>
          <p:spPr>
            <a:xfrm flipH="1" flipV="1">
              <a:off x="-1" y="14051"/>
              <a:ext cx="153976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200"/>
              </a:pPr>
            </a:p>
          </p:txBody>
        </p:sp>
        <p:sp>
          <p:nvSpPr>
            <p:cNvPr id="427" name="線條"/>
            <p:cNvSpPr/>
            <p:nvPr/>
          </p:nvSpPr>
          <p:spPr>
            <a:xfrm flipH="1">
              <a:off x="5364" y="0"/>
              <a:ext cx="1" cy="6143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200"/>
              </a:pPr>
            </a:p>
          </p:txBody>
        </p:sp>
      </p:grpSp>
      <p:sp>
        <p:nvSpPr>
          <p:cNvPr id="429" name="人工智能…"/>
          <p:cNvSpPr txBox="1"/>
          <p:nvPr/>
        </p:nvSpPr>
        <p:spPr>
          <a:xfrm>
            <a:off x="1940342" y="5536883"/>
            <a:ext cx="1936069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b="1" sz="3400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人工智能</a:t>
            </a:r>
          </a:p>
          <a:p>
            <a:pPr>
              <a:defRPr b="1" sz="3400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機器學習</a:t>
            </a:r>
          </a:p>
        </p:txBody>
      </p:sp>
      <p:sp>
        <p:nvSpPr>
          <p:cNvPr id="430" name="金融工程"/>
          <p:cNvSpPr txBox="1"/>
          <p:nvPr/>
        </p:nvSpPr>
        <p:spPr>
          <a:xfrm>
            <a:off x="8886872" y="5581333"/>
            <a:ext cx="18161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b="1" sz="3400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b="1" sz="3400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金融工程</a:t>
            </a:r>
          </a:p>
        </p:txBody>
      </p:sp>
      <p:sp>
        <p:nvSpPr>
          <p:cNvPr id="431" name="Model Driven"/>
          <p:cNvSpPr/>
          <p:nvPr/>
        </p:nvSpPr>
        <p:spPr>
          <a:xfrm>
            <a:off x="8902933" y="7565417"/>
            <a:ext cx="2481723" cy="96153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b="1"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 Driven</a:t>
            </a:r>
          </a:p>
        </p:txBody>
      </p:sp>
      <p:sp>
        <p:nvSpPr>
          <p:cNvPr id="432" name="Data Driven"/>
          <p:cNvSpPr/>
          <p:nvPr/>
        </p:nvSpPr>
        <p:spPr>
          <a:xfrm>
            <a:off x="1620145" y="7565417"/>
            <a:ext cx="2481722" cy="96153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b="1"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Driven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1" grpId="1"/>
      <p:bldP build="whole" bldLvl="1" animBg="1" rev="0" advAuto="0" spid="432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ase Studies I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>
                <a:solidFill>
                  <a:srgbClr val="0433FF"/>
                </a:solidFill>
              </a:defRPr>
            </a:pPr>
            <a:r>
              <a:t>Case Studies I:</a:t>
            </a:r>
          </a:p>
          <a:p>
            <a:pPr defTabSz="490727">
              <a:defRPr sz="6719">
                <a:solidFill>
                  <a:srgbClr val="0433FF"/>
                </a:solidFill>
              </a:defRPr>
            </a:pPr>
            <a:r>
              <a:t>Chart Recognition</a:t>
            </a:r>
          </a:p>
        </p:txBody>
      </p:sp>
      <p:sp>
        <p:nvSpPr>
          <p:cNvPr id="435" name="“chartist techniques are quite subjective and may not be quantifiable” by Ernest Chan."/>
          <p:cNvSpPr txBox="1"/>
          <p:nvPr>
            <p:ph type="body" sz="half" idx="1"/>
          </p:nvPr>
        </p:nvSpPr>
        <p:spPr>
          <a:xfrm>
            <a:off x="952500" y="2281088"/>
            <a:ext cx="11099800" cy="2405212"/>
          </a:xfrm>
          <a:prstGeom prst="rect">
            <a:avLst/>
          </a:prstGeom>
        </p:spPr>
        <p:txBody>
          <a:bodyPr/>
          <a:lstStyle/>
          <a:p>
            <a:pPr/>
            <a:r>
              <a:t>“chartist techniques are quite subjective and may not be quantifiable” by Ernest Chan.</a:t>
            </a:r>
          </a:p>
        </p:txBody>
      </p:sp>
      <p:pic>
        <p:nvPicPr>
          <p:cNvPr id="436" name="images.jpg" descr="imag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7052" y="4895397"/>
            <a:ext cx="6590696" cy="2669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案例研究（ㄧ）:…"/>
          <p:cNvSpPr txBox="1"/>
          <p:nvPr>
            <p:ph type="title"/>
          </p:nvPr>
        </p:nvSpPr>
        <p:spPr>
          <a:xfrm>
            <a:off x="952500" y="177800"/>
            <a:ext cx="11099800" cy="2159000"/>
          </a:xfrm>
          <a:prstGeom prst="rect">
            <a:avLst/>
          </a:prstGeom>
        </p:spPr>
        <p:txBody>
          <a:bodyPr/>
          <a:lstStyle/>
          <a:p>
            <a:pPr defTabSz="420624">
              <a:defRPr sz="5760">
                <a:solidFill>
                  <a:srgbClr val="0433FF"/>
                </a:solidFill>
              </a:defRPr>
            </a:pPr>
            <a:r>
              <a:t>案例研究（ㄧ）:</a:t>
            </a:r>
          </a:p>
          <a:p>
            <a:pPr defTabSz="420624">
              <a:defRPr sz="5760">
                <a:solidFill>
                  <a:srgbClr val="0433FF"/>
                </a:solidFill>
              </a:defRPr>
            </a:pPr>
            <a:r>
              <a:t>線圖辨識（Chart Recognition）</a:t>
            </a:r>
          </a:p>
        </p:txBody>
      </p:sp>
      <p:sp>
        <p:nvSpPr>
          <p:cNvPr id="439" name="“chartist techniques are quite subjective and may not be quantifiable” by Ernest Chan, the author of Quantitative Trading."/>
          <p:cNvSpPr txBox="1"/>
          <p:nvPr>
            <p:ph type="body" sz="half" idx="1"/>
          </p:nvPr>
        </p:nvSpPr>
        <p:spPr>
          <a:xfrm>
            <a:off x="952500" y="2103288"/>
            <a:ext cx="11099800" cy="240521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“chartist techniques are quite subjective and may not be quantifiable” by Ernest Chan, the author of Quantitative Trading.</a:t>
            </a:r>
          </a:p>
        </p:txBody>
      </p:sp>
      <p:pic>
        <p:nvPicPr>
          <p:cNvPr id="44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650" y="4410794"/>
            <a:ext cx="7755387" cy="2405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4550" y="7024538"/>
            <a:ext cx="7755386" cy="2405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台股有約 1500 檔的股票，…"/>
          <p:cNvSpPr txBox="1"/>
          <p:nvPr/>
        </p:nvSpPr>
        <p:spPr>
          <a:xfrm>
            <a:off x="8010904" y="3430413"/>
            <a:ext cx="4048761" cy="41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3400"/>
            </a:pPr>
            <a:r>
              <a:t>台股有約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1500 </a:t>
            </a:r>
            <a:r>
              <a:t>檔的股票，</a:t>
            </a:r>
          </a:p>
          <a:p>
            <a:pPr algn="l">
              <a:defRPr sz="3400"/>
            </a:pPr>
            <a:r>
              <a:t>陸股有約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2700 </a:t>
            </a:r>
            <a:r>
              <a:t>檔的股票，</a:t>
            </a:r>
          </a:p>
          <a:p>
            <a:pPr algn="l">
              <a:defRPr sz="3400"/>
            </a:pPr>
            <a:r>
              <a:t>美股有約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8000 </a:t>
            </a:r>
            <a:r>
              <a:t>檔的股票。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752" y="3496596"/>
            <a:ext cx="5816541" cy="1803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752" y="5575098"/>
            <a:ext cx="5816540" cy="180390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案例研究（ㄧ）:…"/>
          <p:cNvSpPr txBox="1"/>
          <p:nvPr/>
        </p:nvSpPr>
        <p:spPr>
          <a:xfrm>
            <a:off x="452170" y="821440"/>
            <a:ext cx="1210046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>
                <a:solidFill>
                  <a:srgbClr val="0433FF"/>
                </a:solidFill>
              </a:defRPr>
            </a:pPr>
            <a:r>
              <a:t>案例研究（ㄧ）:</a:t>
            </a:r>
          </a:p>
          <a:p>
            <a:pPr>
              <a:defRPr sz="6000">
                <a:solidFill>
                  <a:srgbClr val="0433FF"/>
                </a:solidFill>
              </a:defRPr>
            </a:pPr>
            <a:r>
              <a:t>線圖辨識（Chart Recognition）</a:t>
            </a:r>
          </a:p>
        </p:txBody>
      </p:sp>
      <p:sp>
        <p:nvSpPr>
          <p:cNvPr id="447" name="“chartist techniques are quite subjective and may not be quantifiable” by Ernest Chan, author of Quantitative Trading."/>
          <p:cNvSpPr txBox="1"/>
          <p:nvPr/>
        </p:nvSpPr>
        <p:spPr>
          <a:xfrm>
            <a:off x="312826" y="7653601"/>
            <a:ext cx="123791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</a:lvl1pPr>
          </a:lstStyle>
          <a:p>
            <a:pPr/>
            <a:r>
              <a:t>“chartist techniques are quite subjective and may not be quantifiable” by Ernest Chan, author of Quantitative Trading.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A. Lo, H. Mamaysky, J. Wang. “Foundations of Technical Analysis: Computational Algorithms, Statistical Inference, and Empirical Implementation.” Journal of Finance. 2000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 sz="31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A. Lo, H. Mamaysky, J. Wang. “Foundations of Technical Analysis: Computational Algorithms, Statistical Inference, and Empirical Implementation.” Journal of Finance. 2000. </a:t>
            </a:r>
          </a:p>
        </p:txBody>
      </p:sp>
      <p:sp>
        <p:nvSpPr>
          <p:cNvPr id="450" name="Kernel Smoothing of asset processes…"/>
          <p:cNvSpPr txBox="1"/>
          <p:nvPr/>
        </p:nvSpPr>
        <p:spPr>
          <a:xfrm>
            <a:off x="2570251" y="2631594"/>
            <a:ext cx="786429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>
                <a:solidFill>
                  <a:srgbClr val="FF2600"/>
                </a:solidFill>
              </a:rPr>
              <a:t>Kernel Smoothing</a:t>
            </a:r>
            <a:r>
              <a:t> of asset processes</a:t>
            </a:r>
          </a:p>
          <a:p>
            <a:pPr/>
            <a:r>
              <a:t>+</a:t>
            </a:r>
          </a:p>
        </p:txBody>
      </p:sp>
      <p:pic>
        <p:nvPicPr>
          <p:cNvPr id="45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6192" y="4323483"/>
            <a:ext cx="5339216" cy="1106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8706" y="6286551"/>
            <a:ext cx="5074189" cy="1039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528" y="3853488"/>
            <a:ext cx="6729971" cy="3799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群組"/>
          <p:cNvGrpSpPr/>
          <p:nvPr/>
        </p:nvGrpSpPr>
        <p:grpSpPr>
          <a:xfrm>
            <a:off x="-94665" y="1852640"/>
            <a:ext cx="13134237" cy="6045510"/>
            <a:chOff x="0" y="0"/>
            <a:chExt cx="13134235" cy="6045509"/>
          </a:xfrm>
        </p:grpSpPr>
        <p:pic>
          <p:nvPicPr>
            <p:cNvPr id="228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2805"/>
              <a:ext cx="7773530" cy="6042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2" name="群組"/>
            <p:cNvGrpSpPr/>
            <p:nvPr/>
          </p:nvGrpSpPr>
          <p:grpSpPr>
            <a:xfrm>
              <a:off x="7403931" y="-1"/>
              <a:ext cx="5730305" cy="5851523"/>
              <a:chOff x="0" y="0"/>
              <a:chExt cx="5730304" cy="5851521"/>
            </a:xfrm>
          </p:grpSpPr>
          <p:pic>
            <p:nvPicPr>
              <p:cNvPr id="229" name="影像" descr="影像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91865" t="0" r="0" b="0"/>
              <a:stretch>
                <a:fillRect/>
              </a:stretch>
            </p:blipFill>
            <p:spPr>
              <a:xfrm>
                <a:off x="0" y="0"/>
                <a:ext cx="5730305" cy="58515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影像" descr="影像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92873" t="0" r="5753" b="80375"/>
              <a:stretch>
                <a:fillRect/>
              </a:stretch>
            </p:blipFill>
            <p:spPr>
              <a:xfrm>
                <a:off x="147891" y="74998"/>
                <a:ext cx="967295" cy="11483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影像" descr="影像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92873" t="0" r="5753" b="80375"/>
              <a:stretch>
                <a:fillRect/>
              </a:stretch>
            </p:blipFill>
            <p:spPr>
              <a:xfrm>
                <a:off x="3095581" y="1132717"/>
                <a:ext cx="967295" cy="11483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33" name="矩形"/>
            <p:cNvSpPr/>
            <p:nvPr/>
          </p:nvSpPr>
          <p:spPr>
            <a:xfrm>
              <a:off x="4816395" y="20670"/>
              <a:ext cx="8285310" cy="5810181"/>
            </a:xfrm>
            <a:prstGeom prst="rect">
              <a:avLst/>
            </a:prstGeom>
            <a:gradFill flip="none" rotWithShape="1">
              <a:gsLst>
                <a:gs pos="0">
                  <a:srgbClr val="F2F2F0">
                    <a:alpha val="0"/>
                  </a:srgbClr>
                </a:gs>
                <a:gs pos="100000">
                  <a:srgbClr val="FFEFF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5" name="清華大學 計量財務金融學系…"/>
          <p:cNvSpPr txBox="1"/>
          <p:nvPr/>
        </p:nvSpPr>
        <p:spPr>
          <a:xfrm>
            <a:off x="5651553" y="4462623"/>
            <a:ext cx="8344250" cy="1882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defTabSz="587022">
              <a:defRPr b="1" sz="3400">
                <a:solidFill>
                  <a:srgbClr val="4B9BA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清華大學 計量財務金融學系</a:t>
            </a:r>
          </a:p>
          <a:p>
            <a:pPr defTabSz="587022">
              <a:defRPr b="1" sz="3400">
                <a:solidFill>
                  <a:srgbClr val="4B9BA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（Department of Quantitative Finance）</a:t>
            </a:r>
          </a:p>
          <a:p>
            <a:pPr defTabSz="587022">
              <a:defRPr b="1" sz="3400">
                <a:solidFill>
                  <a:srgbClr val="4B9BA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韓傳祥(Chuan-Hsiang Han)</a:t>
            </a:r>
          </a:p>
        </p:txBody>
      </p:sp>
      <p:sp>
        <p:nvSpPr>
          <p:cNvPr id="236" name="兩岸清華科技論壇"/>
          <p:cNvSpPr txBox="1"/>
          <p:nvPr/>
        </p:nvSpPr>
        <p:spPr>
          <a:xfrm>
            <a:off x="4813411" y="7802000"/>
            <a:ext cx="3318087" cy="625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兩岸清華科技論壇</a:t>
            </a:r>
          </a:p>
        </p:txBody>
      </p:sp>
      <p:sp>
        <p:nvSpPr>
          <p:cNvPr id="237" name="金融大數據分析"/>
          <p:cNvSpPr txBox="1"/>
          <p:nvPr/>
        </p:nvSpPr>
        <p:spPr>
          <a:xfrm>
            <a:off x="6979118" y="1758056"/>
            <a:ext cx="5689119" cy="211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>
            <a:lvl1pPr defTabSz="214884">
              <a:defRPr cap="all" spc="122" sz="611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金融大數據分析</a:t>
            </a:r>
          </a:p>
        </p:txBody>
      </p:sp>
      <p:sp>
        <p:nvSpPr>
          <p:cNvPr id="238" name="Nov. 6, 2017"/>
          <p:cNvSpPr txBox="1"/>
          <p:nvPr/>
        </p:nvSpPr>
        <p:spPr>
          <a:xfrm>
            <a:off x="8487282" y="6617541"/>
            <a:ext cx="26727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Nov. 6,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哼唱選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哼唱選歌</a:t>
            </a:r>
          </a:p>
        </p:txBody>
      </p:sp>
      <p:pic>
        <p:nvPicPr>
          <p:cNvPr id="45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9001" y="2882900"/>
            <a:ext cx="6686798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Url:  http://mirlab.org/demo/miracle"/>
          <p:cNvSpPr txBox="1"/>
          <p:nvPr/>
        </p:nvSpPr>
        <p:spPr>
          <a:xfrm>
            <a:off x="785589" y="2260599"/>
            <a:ext cx="487397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74320" indent="-274320" algn="l" defTabSz="457200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rPr u="none"/>
              <a:t>Url:  </a:t>
            </a:r>
            <a:r>
              <a:t>http://mirlab.org/demo/miracle</a:t>
            </a:r>
            <a:endParaRPr u="none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A New and Robust Method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3200"/>
            </a:pPr>
            <a:r>
              <a:t>A New and Robust Method:</a:t>
            </a:r>
          </a:p>
          <a:p>
            <a:pPr defTabSz="233679">
              <a:defRPr sz="3200">
                <a:solidFill>
                  <a:srgbClr val="FF2600"/>
                </a:solidFill>
              </a:defRPr>
            </a:pPr>
            <a:r>
              <a:t>Query by Singing/Humming</a:t>
            </a:r>
          </a:p>
          <a:p>
            <a:pPr defTabSz="233679">
              <a:defRPr sz="3200">
                <a:solidFill>
                  <a:srgbClr val="FF2600"/>
                </a:solidFill>
              </a:defRPr>
            </a:pPr>
            <a:r>
              <a:t>（哼唱選歌）</a:t>
            </a:r>
          </a:p>
        </p:txBody>
      </p:sp>
      <p:pic>
        <p:nvPicPr>
          <p:cNvPr id="46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9100" y="4756150"/>
            <a:ext cx="7086600" cy="387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Linear scaling"/>
          <p:cNvSpPr txBox="1"/>
          <p:nvPr/>
        </p:nvSpPr>
        <p:spPr>
          <a:xfrm>
            <a:off x="811609" y="2457449"/>
            <a:ext cx="28471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Linear scaling</a:t>
            </a:r>
          </a:p>
        </p:txBody>
      </p:sp>
      <p:sp>
        <p:nvSpPr>
          <p:cNvPr id="462" name="People may sing/hum faster or slower than the original song"/>
          <p:cNvSpPr txBox="1"/>
          <p:nvPr/>
        </p:nvSpPr>
        <p:spPr>
          <a:xfrm>
            <a:off x="1406694" y="3359150"/>
            <a:ext cx="764033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40080" indent="-274320" algn="l" defTabSz="457200">
              <a:defRPr sz="21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People may sing/hum faster or slower than the original song</a:t>
            </a:r>
          </a:p>
        </p:txBody>
      </p:sp>
      <p:sp>
        <p:nvSpPr>
          <p:cNvPr id="463" name="Lengthen or shorten the pitch vector"/>
          <p:cNvSpPr txBox="1"/>
          <p:nvPr/>
        </p:nvSpPr>
        <p:spPr>
          <a:xfrm>
            <a:off x="1391076" y="4025900"/>
            <a:ext cx="48240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40080" indent="-274320" algn="l" defTabSz="457200">
              <a:defRPr sz="21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Lengthen or shorten the pitch vector</a:t>
            </a:r>
          </a:p>
        </p:txBody>
      </p:sp>
      <p:sp>
        <p:nvSpPr>
          <p:cNvPr id="464" name="Quiz"/>
          <p:cNvSpPr txBox="1"/>
          <p:nvPr/>
        </p:nvSpPr>
        <p:spPr>
          <a:xfrm rot="20580000">
            <a:off x="264273" y="1763597"/>
            <a:ext cx="143591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i="1" sz="4800">
                <a:solidFill>
                  <a:srgbClr val="FF26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753" y="5938021"/>
            <a:ext cx="4184531" cy="3128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6439" y="2339551"/>
            <a:ext cx="4285450" cy="6592367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線上使用, Free!"/>
          <p:cNvSpPr txBox="1"/>
          <p:nvPr/>
        </p:nvSpPr>
        <p:spPr>
          <a:xfrm>
            <a:off x="2551918" y="394373"/>
            <a:ext cx="7900964" cy="2235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7800">
                <a:solidFill>
                  <a:srgbClr val="0433FF"/>
                </a:solidFill>
              </a:defRPr>
            </a:lvl1pPr>
          </a:lstStyle>
          <a:p>
            <a:pPr/>
            <a:r>
              <a:t>線上使用, Free!</a:t>
            </a:r>
          </a:p>
        </p:txBody>
      </p:sp>
      <p:pic>
        <p:nvPicPr>
          <p:cNvPr id="469" name="螢幕快照 2017-10-15 上午11.40.08.png" descr="螢幕快照 2017-10-15 上午11.40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3888" y="2410520"/>
            <a:ext cx="3246261" cy="3213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範例: Chart Patterns"/>
          <p:cNvSpPr txBox="1"/>
          <p:nvPr>
            <p:ph type="title"/>
          </p:nvPr>
        </p:nvSpPr>
        <p:spPr>
          <a:xfrm>
            <a:off x="952500" y="1651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範例: Chart Patterns</a:t>
            </a:r>
          </a:p>
        </p:txBody>
      </p:sp>
      <p:grpSp>
        <p:nvGrpSpPr>
          <p:cNvPr id="478" name="群組"/>
          <p:cNvGrpSpPr/>
          <p:nvPr/>
        </p:nvGrpSpPr>
        <p:grpSpPr>
          <a:xfrm>
            <a:off x="3184865" y="2073049"/>
            <a:ext cx="6635070" cy="3976930"/>
            <a:chOff x="0" y="0"/>
            <a:chExt cx="6635068" cy="3976929"/>
          </a:xfrm>
        </p:grpSpPr>
        <p:pic>
          <p:nvPicPr>
            <p:cNvPr id="472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412121"/>
              <a:ext cx="2412901" cy="14437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986818" y="0"/>
              <a:ext cx="1606424" cy="16476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影像" descr="影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49960" y="210349"/>
              <a:ext cx="1664600" cy="16476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5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93371" y="335618"/>
              <a:ext cx="1626159" cy="14437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影像" descr="影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1060" y="2244387"/>
              <a:ext cx="1690079" cy="1732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影像" descr="影像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944990" y="2227401"/>
              <a:ext cx="1690079" cy="1732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9" name="台股有約 1500 檔的股票，大陸有約 2700 檔的股票，美股有約 8000 檔的股票，技術分析當中線圖辨識的傳統辦法既耗時又耗力，就算是金融機構的專業團隊也未能畢盡其功。交易自動化的價值在於大量、理性以及快速等優勢。"/>
          <p:cNvSpPr txBox="1"/>
          <p:nvPr/>
        </p:nvSpPr>
        <p:spPr>
          <a:xfrm>
            <a:off x="402071" y="6429560"/>
            <a:ext cx="12200658" cy="315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台股有約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1500 </a:t>
            </a:r>
            <a:r>
              <a:t>檔的股票，大陸有約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2700 </a:t>
            </a:r>
            <a:r>
              <a:t>檔的股票，美股有約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8000 </a:t>
            </a:r>
            <a:r>
              <a:t>檔的股票，技術分析當中線圖辨識的傳統辦法既耗時又耗力，就算是金融機構的專業團隊也未能畢盡其功。交易自動化的價值在於大量、理性以及快速等優勢。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Example: Chart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>
                <a:solidFill>
                  <a:srgbClr val="0433FF"/>
                </a:solidFill>
              </a:defRPr>
            </a:lvl1pPr>
          </a:lstStyle>
          <a:p>
            <a:pPr/>
            <a:r>
              <a:t>Example: Chart Patterns</a:t>
            </a:r>
          </a:p>
        </p:txBody>
      </p:sp>
      <p:pic>
        <p:nvPicPr>
          <p:cNvPr id="48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115" y="6226175"/>
            <a:ext cx="360819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2278" y="2619149"/>
            <a:ext cx="2402206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57800" y="2933700"/>
            <a:ext cx="2489200" cy="246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3353" y="3121025"/>
            <a:ext cx="2431717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影像" descr="影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80000" y="5975350"/>
            <a:ext cx="2527300" cy="259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影像" descr="影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89730" y="5949950"/>
            <a:ext cx="2527301" cy="259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Methods for Pattern (Chart) Recog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>
                <a:solidFill>
                  <a:srgbClr val="0433FF"/>
                </a:solidFill>
              </a:defRPr>
            </a:lvl1pPr>
          </a:lstStyle>
          <a:p>
            <a:pPr/>
            <a:r>
              <a:t>Methods for Pattern (Chart) Recognition</a:t>
            </a:r>
          </a:p>
        </p:txBody>
      </p:sp>
      <p:sp>
        <p:nvSpPr>
          <p:cNvPr id="490" name="Neural Network…"/>
          <p:cNvSpPr txBox="1"/>
          <p:nvPr>
            <p:ph type="body" idx="1"/>
          </p:nvPr>
        </p:nvSpPr>
        <p:spPr>
          <a:xfrm>
            <a:off x="2070100" y="3436168"/>
            <a:ext cx="11099800" cy="6039893"/>
          </a:xfrm>
          <a:prstGeom prst="rect">
            <a:avLst/>
          </a:prstGeom>
        </p:spPr>
        <p:txBody>
          <a:bodyPr/>
          <a:lstStyle/>
          <a:p>
            <a:pPr marL="0" indent="0" defTabSz="572516">
              <a:spcBef>
                <a:spcPts val="0"/>
              </a:spcBef>
              <a:buSzTx/>
              <a:buNone/>
              <a:defRPr b="1" sz="3136">
                <a:latin typeface="Helvetica"/>
                <a:ea typeface="Helvetica"/>
                <a:cs typeface="Helvetica"/>
                <a:sym typeface="Helvetica"/>
              </a:defRPr>
            </a:pPr>
            <a:r>
              <a:t>Neural Network</a:t>
            </a:r>
          </a:p>
          <a:p>
            <a:pPr marL="0" indent="0" defTabSz="572516">
              <a:spcBef>
                <a:spcPts val="0"/>
              </a:spcBef>
              <a:buSzTx/>
              <a:buNone/>
              <a:defRPr sz="2744"/>
            </a:pPr>
            <a:r>
              <a:t>K.Kainijo and T. Tanigawa (1993)</a:t>
            </a:r>
          </a:p>
          <a:p>
            <a:pPr marL="0" indent="0" defTabSz="448055">
              <a:spcBef>
                <a:spcPts val="0"/>
              </a:spcBef>
              <a:buSzTx/>
              <a:buNone/>
              <a:defRPr sz="1176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572516">
              <a:spcBef>
                <a:spcPts val="0"/>
              </a:spcBef>
              <a:buSzTx/>
              <a:buNone/>
              <a:defRPr b="1" sz="3136">
                <a:latin typeface="Helvetica"/>
                <a:ea typeface="Helvetica"/>
                <a:cs typeface="Helvetica"/>
                <a:sym typeface="Helvetica"/>
              </a:defRPr>
            </a:pPr>
            <a:r>
              <a:t>Correlation</a:t>
            </a:r>
          </a:p>
          <a:p>
            <a:pPr marL="0" indent="0" defTabSz="572516">
              <a:spcBef>
                <a:spcPts val="0"/>
              </a:spcBef>
              <a:buSzTx/>
              <a:buNone/>
              <a:defRPr sz="2744"/>
            </a:pPr>
            <a:r>
              <a:t>S. C. Suh, D. Li, J. Gao (2004)</a:t>
            </a:r>
          </a:p>
          <a:p>
            <a:pPr marL="0" marR="448055" indent="0" defTabSz="448055">
              <a:lnSpc>
                <a:spcPts val="3100"/>
              </a:lnSpc>
              <a:spcBef>
                <a:spcPts val="0"/>
              </a:spcBef>
              <a:buSzTx/>
              <a:buNone/>
              <a:defRPr sz="1176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572516">
              <a:spcBef>
                <a:spcPts val="0"/>
              </a:spcBef>
              <a:buSzTx/>
              <a:buNone/>
              <a:defRPr b="1" sz="3136">
                <a:latin typeface="Helvetica"/>
                <a:ea typeface="Helvetica"/>
                <a:cs typeface="Helvetica"/>
                <a:sym typeface="Helvetica"/>
              </a:defRPr>
            </a:pPr>
            <a:r>
              <a:t>Market Timing </a:t>
            </a:r>
          </a:p>
          <a:p>
            <a:pPr marL="0" indent="0" defTabSz="572516">
              <a:spcBef>
                <a:spcPts val="0"/>
              </a:spcBef>
              <a:buSzTx/>
              <a:buNone/>
              <a:defRPr sz="2744"/>
            </a:pPr>
            <a:r>
              <a:t>W. Leigh, N. Paz, R. Purvis (2002) </a:t>
            </a:r>
          </a:p>
          <a:p>
            <a:pPr marL="0" indent="0" defTabSz="448055">
              <a:spcBef>
                <a:spcPts val="0"/>
              </a:spcBef>
              <a:buSzTx/>
              <a:buNone/>
              <a:defRPr sz="1176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572516">
              <a:spcBef>
                <a:spcPts val="0"/>
              </a:spcBef>
              <a:buSzTx/>
              <a:buNone/>
              <a:defRPr b="1" sz="3136">
                <a:latin typeface="Helvetica"/>
                <a:ea typeface="Helvetica"/>
                <a:cs typeface="Helvetica"/>
                <a:sym typeface="Helvetica"/>
              </a:defRPr>
            </a:pPr>
            <a:r>
              <a:t>Smoothing</a:t>
            </a:r>
          </a:p>
          <a:p>
            <a:pPr marL="0" indent="0" defTabSz="572516">
              <a:spcBef>
                <a:spcPts val="0"/>
              </a:spcBef>
              <a:buSzTx/>
              <a:buNone/>
              <a:defRPr sz="2744"/>
            </a:pPr>
            <a:r>
              <a:t>C. L. Osler and P. H. Chang (1995)</a:t>
            </a:r>
          </a:p>
          <a:p>
            <a:pPr marL="0" indent="0" defTabSz="572516">
              <a:spcBef>
                <a:spcPts val="0"/>
              </a:spcBef>
              <a:buSzTx/>
              <a:buNone/>
              <a:defRPr sz="2744"/>
            </a:pPr>
          </a:p>
          <a:p>
            <a:pPr marL="0" indent="0" defTabSz="572516">
              <a:spcBef>
                <a:spcPts val="4100"/>
              </a:spcBef>
              <a:buSzTx/>
              <a:buNone/>
              <a:defRPr sz="3528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rrent Approaches fo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>
                <a:solidFill>
                  <a:srgbClr val="0433FF"/>
                </a:solidFill>
              </a:defRPr>
            </a:pPr>
            <a:r>
              <a:t>Current Approaches for </a:t>
            </a:r>
          </a:p>
          <a:p>
            <a:pPr defTabSz="490727">
              <a:defRPr sz="6719">
                <a:solidFill>
                  <a:srgbClr val="0433FF"/>
                </a:solidFill>
              </a:defRPr>
            </a:pPr>
            <a:r>
              <a:t>Pattern(Chart) Recognition</a:t>
            </a:r>
          </a:p>
        </p:txBody>
      </p:sp>
      <p:sp>
        <p:nvSpPr>
          <p:cNvPr id="493" name="Artificial Neural Network…"/>
          <p:cNvSpPr txBox="1"/>
          <p:nvPr>
            <p:ph type="body" sz="half" idx="1"/>
          </p:nvPr>
        </p:nvSpPr>
        <p:spPr>
          <a:xfrm>
            <a:off x="952500" y="3163689"/>
            <a:ext cx="11099800" cy="4342011"/>
          </a:xfrm>
          <a:prstGeom prst="rect">
            <a:avLst/>
          </a:prstGeom>
        </p:spPr>
        <p:txBody>
          <a:bodyPr/>
          <a:lstStyle/>
          <a:p>
            <a:pPr/>
            <a:r>
              <a:t>Artificial Neural Network</a:t>
            </a:r>
          </a:p>
          <a:p>
            <a:pPr/>
            <a:r>
              <a:t>Kernel Regression</a:t>
            </a:r>
          </a:p>
          <a:p>
            <a:pPr/>
            <a:r>
              <a:t>QBSH, Correlations, </a:t>
            </a:r>
            <a:r>
              <a:rPr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Fourier Transform</a:t>
            </a:r>
            <a:r>
              <a:t>…</a:t>
            </a:r>
          </a:p>
        </p:txBody>
      </p:sp>
      <p:sp>
        <p:nvSpPr>
          <p:cNvPr id="494" name="Ref: C.-C. Chen, C.-H. Han, J.-S. Jang, and C.-C. Wang. GPU Acceleration for Chart Pattern Recognition by the QBSH Linear Scaling Method. Submitted."/>
          <p:cNvSpPr txBox="1"/>
          <p:nvPr/>
        </p:nvSpPr>
        <p:spPr>
          <a:xfrm>
            <a:off x="1529944" y="7578988"/>
            <a:ext cx="994491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2200"/>
            </a:pPr>
            <a:r>
              <a:t>Ref: </a:t>
            </a:r>
            <a:r>
              <a:t>C.-C. Chen, C.-H. Han, J.-S. Jang, and C.-C. Wang. </a:t>
            </a:r>
            <a:r>
              <a:rPr u="sng">
                <a:hlinkClick r:id="rId2" invalidUrl="" action="" tgtFrame="" tooltip="" history="1" highlightClick="0" endSnd="0"/>
              </a:rPr>
              <a:t>GPU Acceleration for Chart Pattern Recognition by the QBSH Linear Scaling Method.</a:t>
            </a:r>
            <a:r>
              <a:t> Submitted.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搜尋線型"/>
          <p:cNvSpPr txBox="1"/>
          <p:nvPr>
            <p:ph type="title"/>
          </p:nvPr>
        </p:nvSpPr>
        <p:spPr>
          <a:xfrm>
            <a:off x="952500" y="-381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搜尋線型</a:t>
            </a:r>
          </a:p>
        </p:txBody>
      </p:sp>
      <p:pic>
        <p:nvPicPr>
          <p:cNvPr id="49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725" y="3970430"/>
            <a:ext cx="4768106" cy="3565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2376" y="1955048"/>
            <a:ext cx="4937942" cy="7596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客製化線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客製化線型</a:t>
            </a:r>
          </a:p>
        </p:txBody>
      </p:sp>
      <p:pic>
        <p:nvPicPr>
          <p:cNvPr id="50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894" y="3035300"/>
            <a:ext cx="11837012" cy="4809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ize Your Char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Customize Your Charts</a:t>
            </a:r>
          </a:p>
        </p:txBody>
      </p:sp>
      <p:pic>
        <p:nvPicPr>
          <p:cNvPr id="50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894" y="3035300"/>
            <a:ext cx="11837012" cy="4809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   </a:t>
            </a:r>
          </a:p>
        </p:txBody>
      </p:sp>
      <p:sp>
        <p:nvSpPr>
          <p:cNvPr id="243" name="清華大學計量財務金融學系 專任副教授…"/>
          <p:cNvSpPr txBox="1"/>
          <p:nvPr>
            <p:ph type="body" sz="half" idx="1"/>
          </p:nvPr>
        </p:nvSpPr>
        <p:spPr>
          <a:xfrm>
            <a:off x="673100" y="1968500"/>
            <a:ext cx="6709064" cy="6451600"/>
          </a:xfrm>
          <a:prstGeom prst="rect">
            <a:avLst/>
          </a:prstGeom>
        </p:spPr>
        <p:txBody>
          <a:bodyPr/>
          <a:lstStyle/>
          <a:p>
            <a:pPr marL="259079" indent="-259079" defTabSz="310895">
              <a:spcBef>
                <a:spcPts val="2300"/>
              </a:spcBef>
              <a:defRPr spc="38" sz="1904"/>
            </a:pPr>
            <a:r>
              <a:t>清華大學計量財務金融學系 專任副教授</a:t>
            </a:r>
          </a:p>
          <a:p>
            <a:pPr marL="259079" indent="-259079" defTabSz="310895">
              <a:spcBef>
                <a:spcPts val="2300"/>
              </a:spcBef>
              <a:defRPr spc="38" sz="1904"/>
            </a:pPr>
            <a:r>
              <a:t>台灣大學數學系 兼任副教授</a:t>
            </a:r>
          </a:p>
          <a:p>
            <a:pPr marL="259079" indent="-259079" defTabSz="310895">
              <a:spcBef>
                <a:spcPts val="2300"/>
              </a:spcBef>
              <a:defRPr spc="38" sz="1904"/>
            </a:pPr>
            <a:r>
              <a:rPr spc="34"/>
              <a:t>中國統計學報</a:t>
            </a:r>
            <a:r>
              <a:rPr spc="34"/>
              <a:t> </a:t>
            </a:r>
            <a:r>
              <a:rPr spc="34"/>
              <a:t>副編輯</a:t>
            </a:r>
            <a:endParaRPr spc="34"/>
          </a:p>
          <a:p>
            <a:pPr marL="259079" indent="-259079" defTabSz="310895">
              <a:spcBef>
                <a:spcPts val="2300"/>
              </a:spcBef>
              <a:defRPr spc="38" sz="1904"/>
            </a:pPr>
            <a:r>
              <a:rPr spc="34"/>
              <a:t>台灣金融工程師暨操盤手協會</a:t>
            </a:r>
            <a:r>
              <a:rPr spc="34"/>
              <a:t> </a:t>
            </a:r>
            <a:r>
              <a:rPr spc="34"/>
              <a:t>理事</a:t>
            </a:r>
            <a:r>
              <a:t>長</a:t>
            </a:r>
          </a:p>
          <a:p>
            <a:pPr marL="259079" indent="-259079" defTabSz="310895">
              <a:spcBef>
                <a:spcPts val="2300"/>
              </a:spcBef>
              <a:defRPr spc="38" sz="1904"/>
            </a:pPr>
            <a:r>
              <a:t>email: </a:t>
            </a:r>
            <a:r>
              <a:rPr u="sng">
                <a:hlinkClick r:id="rId2" invalidUrl="" action="" tgtFrame="" tooltip="" history="1" highlightClick="0" endSnd="0"/>
              </a:rPr>
              <a:t>chhan@mx.nthu.edu.tw</a:t>
            </a:r>
            <a:r>
              <a:t>; </a:t>
            </a:r>
            <a:r>
              <a:rPr u="sng">
                <a:hlinkClick r:id="rId3" invalidUrl="" action="" tgtFrame="" tooltip="" history="1" highlightClick="0" endSnd="0"/>
              </a:rPr>
              <a:t>chihohsin@gmail.com</a:t>
            </a:r>
          </a:p>
          <a:p>
            <a:pPr marL="259079" indent="-259079" defTabSz="310895">
              <a:spcBef>
                <a:spcPts val="2300"/>
              </a:spcBef>
              <a:defRPr spc="38" sz="1904"/>
            </a:pPr>
            <a:r>
              <a:t>個人網頁：</a:t>
            </a:r>
            <a:r>
              <a:rPr u="sng">
                <a:hlinkClick r:id="rId4" invalidUrl="" action="" tgtFrame="" tooltip="" history="1" highlightClick="0" endSnd="0"/>
              </a:rPr>
              <a:t>http://mx.nthu.edu.tw/~chhan/</a:t>
            </a:r>
            <a:r>
              <a:t>，</a:t>
            </a:r>
            <a:r>
              <a:rPr u="sng">
                <a:hlinkClick r:id="rId5" invalidUrl="" action="" tgtFrame="" tooltip="" history="1" highlightClick="0" endSnd="0"/>
              </a:rPr>
              <a:t>AI2_Lab 簡介</a:t>
            </a:r>
          </a:p>
          <a:p>
            <a:pPr marL="259079" indent="-259079" defTabSz="310895">
              <a:spcBef>
                <a:spcPts val="2300"/>
              </a:spcBef>
              <a:defRPr spc="38" sz="1904"/>
            </a:pPr>
            <a:r>
              <a:t>Nvidia-NTHU 計算金融聯合實驗室：</a:t>
            </a:r>
          </a:p>
          <a:p>
            <a:pPr lvl="2" marL="0" indent="310895" defTabSz="310895">
              <a:spcBef>
                <a:spcPts val="2300"/>
              </a:spcBef>
              <a:buClrTx/>
              <a:buSzTx/>
              <a:buNone/>
              <a:defRPr spc="38" sz="1904"/>
            </a:pPr>
            <a:r>
              <a:rPr u="sng">
                <a:hlinkClick r:id="rId6" invalidUrl="" action="" tgtFrame="" tooltip="" history="1" highlightClick="0" endSnd="0"/>
              </a:rPr>
              <a:t>http://my.nthu.edu.tw/~finteck/CFLab.html</a:t>
            </a:r>
          </a:p>
          <a:p>
            <a:pPr marL="259079" indent="-259079" defTabSz="310895">
              <a:spcBef>
                <a:spcPts val="2300"/>
              </a:spcBef>
              <a:defRPr spc="38" sz="1904"/>
            </a:pPr>
            <a:r>
              <a:t>睿富者 QFFERS 網頁文章：</a:t>
            </a:r>
          </a:p>
          <a:p>
            <a:pPr lvl="2" marL="0" indent="310895" defTabSz="310895">
              <a:spcBef>
                <a:spcPts val="2300"/>
              </a:spcBef>
              <a:buClrTx/>
              <a:buSzTx/>
              <a:buNone/>
              <a:defRPr spc="38" sz="1904"/>
            </a:pPr>
            <a:r>
              <a:rPr u="sng">
                <a:hlinkClick r:id="rId7" invalidUrl="" action="" tgtFrame="" tooltip="" history="1" highlightClick="0" endSnd="0"/>
              </a:rPr>
              <a:t>http://www.stockfeel.com.tw/author/QFFERS/</a:t>
            </a:r>
          </a:p>
        </p:txBody>
      </p:sp>
      <p:sp>
        <p:nvSpPr>
          <p:cNvPr id="244" name="個人資訊"/>
          <p:cNvSpPr txBox="1"/>
          <p:nvPr/>
        </p:nvSpPr>
        <p:spPr>
          <a:xfrm>
            <a:off x="5535929" y="679450"/>
            <a:ext cx="21869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個人資訊</a:t>
            </a:r>
          </a:p>
        </p:txBody>
      </p:sp>
      <p:pic>
        <p:nvPicPr>
          <p:cNvPr id="245" name="S__4300816.jpg" descr="S__4300816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08239" y="1784746"/>
            <a:ext cx="4831374" cy="6184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PU Acceleration:…"/>
          <p:cNvSpPr txBox="1"/>
          <p:nvPr>
            <p:ph type="title"/>
          </p:nvPr>
        </p:nvSpPr>
        <p:spPr>
          <a:xfrm>
            <a:off x="2148433" y="444500"/>
            <a:ext cx="8430667" cy="1577331"/>
          </a:xfrm>
          <a:prstGeom prst="rect">
            <a:avLst/>
          </a:prstGeom>
        </p:spPr>
        <p:txBody>
          <a:bodyPr/>
          <a:lstStyle/>
          <a:p>
            <a:pPr defTabSz="473201">
              <a:defRPr sz="4860">
                <a:solidFill>
                  <a:srgbClr val="0433FF"/>
                </a:solidFill>
              </a:defRPr>
            </a:pPr>
            <a:r>
              <a:t>GPU Acceleration:</a:t>
            </a:r>
          </a:p>
          <a:p>
            <a:pPr defTabSz="473201">
              <a:defRPr sz="4860">
                <a:solidFill>
                  <a:srgbClr val="0433FF"/>
                </a:solidFill>
              </a:defRPr>
            </a:pPr>
            <a:r>
              <a:t>Personal Supercomputing!</a:t>
            </a:r>
          </a:p>
        </p:txBody>
      </p:sp>
      <p:pic>
        <p:nvPicPr>
          <p:cNvPr id="507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0126" y="2634573"/>
            <a:ext cx="5989948" cy="4484454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GPU Parallel Computing can further speed up novel Matlab by 100X"/>
          <p:cNvSpPr txBox="1"/>
          <p:nvPr/>
        </p:nvSpPr>
        <p:spPr>
          <a:xfrm>
            <a:off x="1479312" y="7731769"/>
            <a:ext cx="9768909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t>GPU Parallel Computing can further speed up novel Matlab by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100X</a:t>
            </a:r>
          </a:p>
        </p:txBody>
      </p:sp>
      <p:pic>
        <p:nvPicPr>
          <p:cNvPr id="509" name="gpu-computing-image-1.png" descr="gpu-computing-image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9900" y="5024125"/>
            <a:ext cx="3281146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0696" y="2481574"/>
            <a:ext cx="2719553" cy="171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5763" y="4076696"/>
            <a:ext cx="1308101" cy="891556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NVIDIA Tesla C2070*"/>
          <p:cNvSpPr txBox="1"/>
          <p:nvPr/>
        </p:nvSpPr>
        <p:spPr>
          <a:xfrm>
            <a:off x="2775163" y="4292596"/>
            <a:ext cx="276001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NVIDIA Tesla C2070*</a:t>
            </a:r>
          </a:p>
        </p:txBody>
      </p:sp>
      <p:sp>
        <p:nvSpPr>
          <p:cNvPr id="513" name="Quiz"/>
          <p:cNvSpPr txBox="1"/>
          <p:nvPr/>
        </p:nvSpPr>
        <p:spPr>
          <a:xfrm rot="20580000">
            <a:off x="860238" y="763265"/>
            <a:ext cx="143591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i="1" sz="4800">
                <a:solidFill>
                  <a:srgbClr val="FF26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Backtest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2308">
              <a:defRPr sz="5920">
                <a:solidFill>
                  <a:srgbClr val="0433FF"/>
                </a:solidFill>
              </a:defRPr>
            </a:pPr>
            <a:r>
              <a:t>Backtest: </a:t>
            </a:r>
          </a:p>
          <a:p>
            <a:pPr defTabSz="432308">
              <a:defRPr sz="5920">
                <a:solidFill>
                  <a:srgbClr val="0433FF"/>
                </a:solidFill>
              </a:defRPr>
            </a:pPr>
            <a:r>
              <a:t>Goodness of Fit &amp; Winning Ratio</a:t>
            </a:r>
          </a:p>
        </p:txBody>
      </p:sp>
      <p:sp>
        <p:nvSpPr>
          <p:cNvPr id="516" name="K-S test shows significant discrimination between…"/>
          <p:cNvSpPr txBox="1"/>
          <p:nvPr/>
        </p:nvSpPr>
        <p:spPr>
          <a:xfrm>
            <a:off x="550113" y="2715679"/>
            <a:ext cx="1190457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K-S test shows significant discrimination between </a:t>
            </a:r>
          </a:p>
          <a:p>
            <a:pPr algn="l"/>
            <a:r>
              <a:t>conditional and unconditional distribution of stock prices  </a:t>
            </a:r>
          </a:p>
        </p:txBody>
      </p:sp>
      <p:pic>
        <p:nvPicPr>
          <p:cNvPr id="51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900" y="4021659"/>
            <a:ext cx="8763000" cy="447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案例研究（二）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3991">
              <a:defRPr sz="6080">
                <a:solidFill>
                  <a:srgbClr val="0433FF"/>
                </a:solidFill>
              </a:defRPr>
            </a:pPr>
            <a:r>
              <a:t>案例研究（二）:</a:t>
            </a:r>
          </a:p>
          <a:p>
            <a:pPr defTabSz="443991">
              <a:defRPr sz="6080"/>
            </a:pPr>
            <a:r>
              <a:rPr>
                <a:solidFill>
                  <a:srgbClr val="0433FF"/>
                </a:solidFill>
              </a:rPr>
              <a:t>Trend-Based Trading Strategies</a:t>
            </a:r>
            <a:r>
              <a:t> </a:t>
            </a:r>
          </a:p>
        </p:txBody>
      </p:sp>
      <p:pic>
        <p:nvPicPr>
          <p:cNvPr id="52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9750" y="2851150"/>
            <a:ext cx="9385300" cy="654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ase Studies II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3991">
              <a:defRPr sz="6080">
                <a:solidFill>
                  <a:srgbClr val="0433FF"/>
                </a:solidFill>
              </a:defRPr>
            </a:pPr>
            <a:r>
              <a:t>Case Studies II:</a:t>
            </a:r>
          </a:p>
          <a:p>
            <a:pPr defTabSz="443991">
              <a:defRPr sz="6080"/>
            </a:pPr>
            <a:r>
              <a:rPr>
                <a:solidFill>
                  <a:srgbClr val="0433FF"/>
                </a:solidFill>
              </a:rPr>
              <a:t>Trend-Based Trading Strategies</a:t>
            </a:r>
            <a:r>
              <a:t> </a:t>
            </a:r>
          </a:p>
        </p:txBody>
      </p:sp>
      <p:pic>
        <p:nvPicPr>
          <p:cNvPr id="52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9750" y="2851150"/>
            <a:ext cx="9385300" cy="654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raining Data…"/>
          <p:cNvSpPr txBox="1"/>
          <p:nvPr/>
        </p:nvSpPr>
        <p:spPr>
          <a:xfrm>
            <a:off x="1705272" y="2176779"/>
            <a:ext cx="3449136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Training Data</a:t>
            </a:r>
          </a:p>
          <a:p>
            <a:pPr algn="l" defTabSz="457200"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   9 years stock prices  </a:t>
            </a:r>
          </a:p>
          <a:p>
            <a:pPr algn="l" defTabSz="457200"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   </a:t>
            </a:r>
          </a:p>
          <a:p>
            <a:pPr algn="l" defTabSz="457200">
              <a:defRPr sz="25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6" name="Stock Pool…"/>
          <p:cNvSpPr txBox="1"/>
          <p:nvPr/>
        </p:nvSpPr>
        <p:spPr>
          <a:xfrm>
            <a:off x="6785272" y="2124074"/>
            <a:ext cx="575885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Stock Pool</a:t>
            </a:r>
          </a:p>
          <a:p>
            <a:pPr algn="l" defTabSz="457200"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   上汽集團 三一重工 寶鋼股份 東方航空 南方航空</a:t>
            </a:r>
          </a:p>
          <a:p>
            <a:pPr algn="l" defTabSz="457200"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   金地集團 招商銀行 浦發銀行 中信證券 海通證券</a:t>
            </a:r>
          </a:p>
        </p:txBody>
      </p:sp>
      <p:sp>
        <p:nvSpPr>
          <p:cNvPr id="527" name="Empirical Study-I"/>
          <p:cNvSpPr txBox="1"/>
          <p:nvPr/>
        </p:nvSpPr>
        <p:spPr>
          <a:xfrm>
            <a:off x="1091100" y="508000"/>
            <a:ext cx="1082259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0433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433FF"/>
                </a:solidFill>
              </a:rPr>
              <a:t>Empirical Study-I</a:t>
            </a:r>
          </a:p>
        </p:txBody>
      </p:sp>
      <p:sp>
        <p:nvSpPr>
          <p:cNvPr id="528" name="Training Period:…"/>
          <p:cNvSpPr txBox="1"/>
          <p:nvPr/>
        </p:nvSpPr>
        <p:spPr>
          <a:xfrm>
            <a:off x="7078903" y="3587321"/>
            <a:ext cx="3326449" cy="1625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Training Period</a:t>
            </a:r>
            <a:r>
              <a:t>:</a:t>
            </a:r>
          </a:p>
          <a:p>
            <a:pPr algn="l">
              <a:defRPr sz="2500"/>
            </a:pPr>
            <a:r>
              <a:t>Dec. 2004- Dec. 2013</a:t>
            </a:r>
          </a:p>
          <a:p>
            <a:pPr algn="l">
              <a:defRPr sz="25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Test Period</a:t>
            </a:r>
            <a:r>
              <a:t>:</a:t>
            </a:r>
          </a:p>
          <a:p>
            <a:pPr algn="l">
              <a:defRPr sz="2500"/>
            </a:pPr>
            <a:r>
              <a:t>Dec. 2013 - Dec. 2014</a:t>
            </a:r>
          </a:p>
        </p:txBody>
      </p:sp>
      <p:pic>
        <p:nvPicPr>
          <p:cNvPr id="52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240" y="3530600"/>
            <a:ext cx="6299201" cy="504190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vr-strategy   szindex…"/>
          <p:cNvSpPr txBox="1"/>
          <p:nvPr/>
        </p:nvSpPr>
        <p:spPr>
          <a:xfrm>
            <a:off x="7936917" y="5657850"/>
            <a:ext cx="345556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  svr-strategy   szindex</a:t>
            </a: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Annualized Return              1.216       0.349</a:t>
            </a: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Annualized Std Dev             0.221       0.164</a:t>
            </a: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Annualized Sharpe (Rf=0%)      5.505       2.131</a:t>
            </a: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Worst Drawdown                 0.053       0.096</a:t>
            </a: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Max drawdown period            70</a:t>
            </a: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Calmar Ratio                   23.001      3.634</a:t>
            </a: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1"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Sortino Ratio (MAR = 0%)       10.354      2.980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raining Data…"/>
          <p:cNvSpPr txBox="1"/>
          <p:nvPr/>
        </p:nvSpPr>
        <p:spPr>
          <a:xfrm>
            <a:off x="1705272" y="2176779"/>
            <a:ext cx="3449136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Training Data</a:t>
            </a:r>
          </a:p>
          <a:p>
            <a:pPr algn="l" defTabSz="457200"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   9 years stock prices  </a:t>
            </a:r>
          </a:p>
          <a:p>
            <a:pPr algn="l" defTabSz="457200"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   </a:t>
            </a:r>
          </a:p>
          <a:p>
            <a:pPr algn="l" defTabSz="457200">
              <a:defRPr sz="25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3" name="Stock Pool…"/>
          <p:cNvSpPr txBox="1"/>
          <p:nvPr/>
        </p:nvSpPr>
        <p:spPr>
          <a:xfrm>
            <a:off x="6785272" y="2124074"/>
            <a:ext cx="575885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Stock Pool</a:t>
            </a:r>
          </a:p>
          <a:p>
            <a:pPr algn="l" defTabSz="457200"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   上汽集團 三一重工 寶鋼股份 東方航空 南方航空</a:t>
            </a:r>
          </a:p>
          <a:p>
            <a:pPr algn="l" defTabSz="457200"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   金地集團 招商銀行 浦發銀行 中信證券 海通證券</a:t>
            </a:r>
          </a:p>
        </p:txBody>
      </p:sp>
      <p:sp>
        <p:nvSpPr>
          <p:cNvPr id="534" name="Empirical Study-II"/>
          <p:cNvSpPr txBox="1"/>
          <p:nvPr/>
        </p:nvSpPr>
        <p:spPr>
          <a:xfrm>
            <a:off x="1091100" y="508000"/>
            <a:ext cx="1082259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0433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433FF"/>
                </a:solidFill>
              </a:rPr>
              <a:t>Empirical Study-II</a:t>
            </a:r>
          </a:p>
        </p:txBody>
      </p:sp>
      <p:pic>
        <p:nvPicPr>
          <p:cNvPr id="53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1781" y="5169957"/>
            <a:ext cx="5321521" cy="3860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50" y="3978274"/>
            <a:ext cx="6413500" cy="5092701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Training Period:…"/>
          <p:cNvSpPr txBox="1"/>
          <p:nvPr/>
        </p:nvSpPr>
        <p:spPr>
          <a:xfrm>
            <a:off x="7078903" y="3587321"/>
            <a:ext cx="3326449" cy="1625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Training Period</a:t>
            </a:r>
            <a:r>
              <a:t>:</a:t>
            </a:r>
          </a:p>
          <a:p>
            <a:pPr algn="l">
              <a:defRPr sz="2500"/>
            </a:pPr>
            <a:r>
              <a:t>Dec. 2005- Dec. 2014</a:t>
            </a:r>
          </a:p>
          <a:p>
            <a:pPr algn="l">
              <a:defRPr sz="25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Test Period</a:t>
            </a:r>
            <a:r>
              <a:t>:</a:t>
            </a:r>
          </a:p>
          <a:p>
            <a:pPr algn="l">
              <a:defRPr sz="2500"/>
            </a:pPr>
            <a:r>
              <a:t>Dec. 2014 - Dec. 2015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2015-05-11至2016-03-17 共42個測試分析時段（5個交易日為一個時段）"/>
          <p:cNvSpPr txBox="1"/>
          <p:nvPr/>
        </p:nvSpPr>
        <p:spPr>
          <a:xfrm>
            <a:off x="737331" y="3558265"/>
            <a:ext cx="1153013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 algn="l" defTabSz="457200"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2015-05-11至2016-03-17 共42個測試分析時段（5個交易日為一個時段）</a:t>
            </a:r>
          </a:p>
        </p:txBody>
      </p:sp>
      <p:sp>
        <p:nvSpPr>
          <p:cNvPr id="540" name="Stock Index: 滬深300指數"/>
          <p:cNvSpPr txBox="1"/>
          <p:nvPr/>
        </p:nvSpPr>
        <p:spPr>
          <a:xfrm>
            <a:off x="4215606" y="2630410"/>
            <a:ext cx="457358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Stock Index: 滬深300指數</a:t>
            </a:r>
          </a:p>
        </p:txBody>
      </p:sp>
      <p:sp>
        <p:nvSpPr>
          <p:cNvPr id="541" name="Empirical Study-III…"/>
          <p:cNvSpPr txBox="1"/>
          <p:nvPr/>
        </p:nvSpPr>
        <p:spPr>
          <a:xfrm>
            <a:off x="1091100" y="-101600"/>
            <a:ext cx="10822599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/>
            </a:pPr>
            <a:r>
              <a:rPr>
                <a:solidFill>
                  <a:srgbClr val="0433FF"/>
                </a:solidFill>
              </a:rPr>
              <a:t>Empirical Study-III</a:t>
            </a:r>
            <a:endParaRPr>
              <a:solidFill>
                <a:srgbClr val="0433FF"/>
              </a:solidFill>
            </a:endParaRPr>
          </a:p>
          <a:p>
            <a:pPr>
              <a:defRPr sz="8000"/>
            </a:pPr>
            <a:r>
              <a:rPr>
                <a:solidFill>
                  <a:srgbClr val="0433FF"/>
                </a:solidFill>
              </a:rPr>
              <a:t>high frequency trading</a:t>
            </a:r>
          </a:p>
        </p:txBody>
      </p:sp>
      <p:pic>
        <p:nvPicPr>
          <p:cNvPr id="54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6967" y="4524221"/>
            <a:ext cx="5190866" cy="5375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波動率資訊平台…"/>
          <p:cNvSpPr txBox="1"/>
          <p:nvPr>
            <p:ph type="title"/>
          </p:nvPr>
        </p:nvSpPr>
        <p:spPr>
          <a:xfrm>
            <a:off x="952500" y="444500"/>
            <a:ext cx="11099800" cy="2687100"/>
          </a:xfrm>
          <a:prstGeom prst="rect">
            <a:avLst/>
          </a:prstGeom>
        </p:spPr>
        <p:txBody>
          <a:bodyPr/>
          <a:lstStyle/>
          <a:p>
            <a:pPr defTabSz="391414">
              <a:defRPr sz="5360">
                <a:solidFill>
                  <a:srgbClr val="0433FF"/>
                </a:solidFill>
              </a:defRPr>
            </a:pPr>
            <a:r>
              <a:t>波動率資訊平台 </a:t>
            </a:r>
          </a:p>
          <a:p>
            <a:pPr defTabSz="391414">
              <a:defRPr sz="5360"/>
            </a:pPr>
            <a:r>
              <a:rPr>
                <a:solidFill>
                  <a:srgbClr val="0433FF"/>
                </a:solidFill>
              </a:rPr>
              <a:t>(Volatility Information Platform -VIP, Beta Version)</a:t>
            </a:r>
            <a:r>
              <a:t> </a:t>
            </a:r>
          </a:p>
        </p:txBody>
      </p:sp>
      <p:sp>
        <p:nvSpPr>
          <p:cNvPr id="545" name="網址 http://qffers.math.sinica.edu.tw/vip/"/>
          <p:cNvSpPr txBox="1"/>
          <p:nvPr>
            <p:ph type="body" sz="quarter" idx="1"/>
          </p:nvPr>
        </p:nvSpPr>
        <p:spPr>
          <a:xfrm>
            <a:off x="5188547" y="4992342"/>
            <a:ext cx="7565699" cy="134148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網址 http://qffers.math.sinica.edu.tw/vip/</a:t>
            </a:r>
          </a:p>
        </p:txBody>
      </p:sp>
      <p:pic>
        <p:nvPicPr>
          <p:cNvPr id="546" name="螢幕快照 2017-10-27 上午9.59.04.png" descr="螢幕快照 2017-10-27 上午9.59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164" y="4907257"/>
            <a:ext cx="3619501" cy="355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Ref: M. Mancino, M. Recchioni, S. Sanfelici. (2017) Fourier-Malliavin Volatility Estimation: Theory and Practice. Springer."/>
          <p:cNvSpPr txBox="1"/>
          <p:nvPr/>
        </p:nvSpPr>
        <p:spPr>
          <a:xfrm>
            <a:off x="5188547" y="7367995"/>
            <a:ext cx="756569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 sz="2133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Ref: M. Mancino, M. Recchioni, S. Sanfelici. (2017) Fourier-Malliavin Volatility Estimation: Theory and Practice. Springer.</a:t>
            </a:r>
          </a:p>
        </p:txBody>
      </p:sp>
      <p:sp>
        <p:nvSpPr>
          <p:cNvPr id="548" name="Volatility is the center of modern finance! ~ R. Engle"/>
          <p:cNvSpPr txBox="1"/>
          <p:nvPr/>
        </p:nvSpPr>
        <p:spPr>
          <a:xfrm>
            <a:off x="1047146" y="3738117"/>
            <a:ext cx="10910508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Volatility</a:t>
            </a:r>
            <a:r>
              <a:t> is the center of modern finance! ~ R. Engle</a:t>
            </a:r>
          </a:p>
        </p:txBody>
      </p:sp>
      <p:sp>
        <p:nvSpPr>
          <p:cNvPr id="549" name="Quiz"/>
          <p:cNvSpPr txBox="1"/>
          <p:nvPr/>
        </p:nvSpPr>
        <p:spPr>
          <a:xfrm rot="20580000">
            <a:off x="604824" y="2976810"/>
            <a:ext cx="143591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i="1" sz="4800">
                <a:solidFill>
                  <a:srgbClr val="FF26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案例研究（三）:穩價機制…"/>
          <p:cNvSpPr txBox="1"/>
          <p:nvPr>
            <p:ph type="title"/>
          </p:nvPr>
        </p:nvSpPr>
        <p:spPr>
          <a:xfrm>
            <a:off x="952500" y="177800"/>
            <a:ext cx="11099800" cy="2159000"/>
          </a:xfrm>
          <a:prstGeom prst="rect">
            <a:avLst/>
          </a:prstGeom>
        </p:spPr>
        <p:txBody>
          <a:bodyPr/>
          <a:lstStyle/>
          <a:p>
            <a:pPr defTabSz="420624">
              <a:defRPr sz="5760">
                <a:solidFill>
                  <a:srgbClr val="0433FF"/>
                </a:solidFill>
              </a:defRPr>
            </a:pPr>
            <a:r>
              <a:t>案例研究（三）:穩價機制</a:t>
            </a:r>
          </a:p>
          <a:p>
            <a:pPr defTabSz="420624">
              <a:defRPr sz="5760">
                <a:solidFill>
                  <a:schemeClr val="accent5"/>
                </a:solidFill>
              </a:defRPr>
            </a:pPr>
            <a:r>
              <a:t>期權價格的形成</a:t>
            </a:r>
          </a:p>
        </p:txBody>
      </p:sp>
      <p:pic>
        <p:nvPicPr>
          <p:cNvPr id="552" name="Screen Shot 2017-03-31 at 8.08.52 AM.png" descr="Screen Shot 2017-03-31 at 8.08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0273" y="2668619"/>
            <a:ext cx="5504254" cy="6168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主要交易所之穩價作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主要交易所之穩價作法</a:t>
            </a:r>
          </a:p>
        </p:txBody>
      </p:sp>
      <p:pic>
        <p:nvPicPr>
          <p:cNvPr id="555" name="Screen Shot 2017-03-31 at 8.12.26 AM.png" descr="Screen Shot 2017-03-31 at 8.12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693" y="2455124"/>
            <a:ext cx="9921414" cy="6595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課程內容大綱"/>
          <p:cNvSpPr txBox="1"/>
          <p:nvPr>
            <p:ph type="title"/>
          </p:nvPr>
        </p:nvSpPr>
        <p:spPr>
          <a:xfrm>
            <a:off x="673100" y="901700"/>
            <a:ext cx="11658600" cy="749300"/>
          </a:xfrm>
          <a:prstGeom prst="rect">
            <a:avLst/>
          </a:prstGeom>
        </p:spPr>
        <p:txBody>
          <a:bodyPr/>
          <a:lstStyle>
            <a:lvl1pPr defTabSz="416052">
              <a:defRPr spc="72" sz="3640"/>
            </a:lvl1pPr>
          </a:lstStyle>
          <a:p>
            <a:pPr/>
            <a:r>
              <a:t>課程內容大綱</a:t>
            </a:r>
          </a:p>
        </p:txBody>
      </p:sp>
      <p:sp>
        <p:nvSpPr>
          <p:cNvPr id="248" name="大數據分析簡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190" indent="-377190" defTabSz="452627">
              <a:spcBef>
                <a:spcPts val="3300"/>
              </a:spcBef>
              <a:defRPr spc="55" sz="2772">
                <a:solidFill>
                  <a:srgbClr val="000000"/>
                </a:solidFill>
              </a:defRPr>
            </a:pPr>
            <a:r>
              <a:t>大數據分析簡介</a:t>
            </a:r>
          </a:p>
          <a:p>
            <a:pPr marL="377190" indent="-377190" defTabSz="452627">
              <a:spcBef>
                <a:spcPts val="3300"/>
              </a:spcBef>
              <a:defRPr spc="55" sz="2772">
                <a:solidFill>
                  <a:srgbClr val="000000"/>
                </a:solidFill>
              </a:defRPr>
            </a:pPr>
            <a:r>
              <a:t>金融大數據分析 (I): Data Driven - 兩個範例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pc="55" sz="2772">
                <a:solidFill>
                  <a:srgbClr val="FF2600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https://www.stockfeel.com.tw/歷史不斷重演─型態學/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pc="55" sz="2772">
                <a:solidFill>
                  <a:srgbClr val="FF2600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https://www.stockfeel.com.tw/機器學習在演算法交易中的應用-技術分析/</a:t>
            </a:r>
          </a:p>
          <a:p>
            <a:pPr marL="377190" indent="-377190" defTabSz="452627">
              <a:spcBef>
                <a:spcPts val="3300"/>
              </a:spcBef>
              <a:defRPr spc="55" sz="2772">
                <a:solidFill>
                  <a:srgbClr val="000000"/>
                </a:solidFill>
              </a:defRPr>
            </a:pPr>
            <a:r>
              <a:t>金融大數據分析 (II): : Model Driven - 兩個範例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pc="55" sz="2772">
                <a:solidFill>
                  <a:srgbClr val="000000"/>
                </a:solidFill>
              </a:defRPr>
            </a:pPr>
            <a:r>
              <a:t>波動率分析:  穩價機制/金融體系風險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pc="55" sz="2772">
                <a:solidFill>
                  <a:srgbClr val="FF2600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https://www.stockfeel.com.tw/金融體系風險的再現/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pc="55" sz="2772">
                <a:solidFill>
                  <a:srgbClr val="000000"/>
                </a:solidFill>
              </a:defRPr>
            </a:pPr>
            <a:r>
              <a:t>機器人理財（Robo Advisor） 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pc="55" sz="2772">
                <a:solidFill>
                  <a:srgbClr val="FF2600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https://www.stockfeel.com.tw/大眾專屬的理財顧問-機器人理專/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pc="55" sz="2772">
                <a:solidFill>
                  <a:srgbClr val="000000"/>
                </a:solidFill>
              </a:defRPr>
            </a:pPr>
            <a:r>
              <a:rPr u="sng">
                <a:solidFill>
                  <a:srgbClr val="FF2600"/>
                </a:solidFill>
                <a:hlinkClick r:id="rId6" invalidUrl="" action="" tgtFrame="" tooltip="" history="1" highlightClick="0" endSnd="0"/>
              </a:rPr>
              <a:t>https://www.stockfeel.com.tw/etf-最熱門的投資商品/</a:t>
            </a:r>
          </a:p>
        </p:txBody>
      </p:sp>
      <p:sp>
        <p:nvSpPr>
          <p:cNvPr id="249" name="幻燈片編號"/>
          <p:cNvSpPr txBox="1"/>
          <p:nvPr>
            <p:ph type="sldNum" sz="quarter" idx="4294967295"/>
          </p:nvPr>
        </p:nvSpPr>
        <p:spPr>
          <a:xfrm>
            <a:off x="6388604" y="9232900"/>
            <a:ext cx="227593" cy="3376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瞬間價格穩定機制作法"/>
          <p:cNvSpPr txBox="1"/>
          <p:nvPr>
            <p:ph type="title"/>
          </p:nvPr>
        </p:nvSpPr>
        <p:spPr>
          <a:xfrm>
            <a:off x="952500" y="1208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瞬間價格穩定機制作法</a:t>
            </a:r>
          </a:p>
        </p:txBody>
      </p:sp>
      <p:pic>
        <p:nvPicPr>
          <p:cNvPr id="558" name="Screen Shot 2017-03-31 at 8.15.19 AM.png" descr="Screen Shot 2017-03-31 at 8.15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399" y="2059744"/>
            <a:ext cx="10856002" cy="6838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動態退單機制作法"/>
          <p:cNvSpPr txBox="1"/>
          <p:nvPr>
            <p:ph type="title"/>
          </p:nvPr>
        </p:nvSpPr>
        <p:spPr>
          <a:xfrm>
            <a:off x="952500" y="12084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動態退單機制作法</a:t>
            </a:r>
          </a:p>
        </p:txBody>
      </p:sp>
      <p:pic>
        <p:nvPicPr>
          <p:cNvPr id="561" name="Screen Shot 2017-03-31 at 8.15.49 AM.png" descr="Screen Shot 2017-03-31 at 8.15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56" y="1786531"/>
            <a:ext cx="12472688" cy="6180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計算參考價：Wing Model 隱含波動率曲線校準（Calibration to Implied Volatility Curve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0415">
              <a:defRPr sz="3839">
                <a:solidFill>
                  <a:srgbClr val="0433FF"/>
                </a:solidFill>
              </a:defRPr>
            </a:pPr>
            <a:r>
              <a:t>計算參考價：Wing Model</a:t>
            </a:r>
            <a:br/>
            <a:r>
              <a:t>隱含波動率曲線校準（Calibration to Implied Volatility Curve）</a:t>
            </a:r>
          </a:p>
        </p:txBody>
      </p:sp>
      <p:pic>
        <p:nvPicPr>
          <p:cNvPr id="564" name="Screen Shot 2017-03-31 at 8.25.33 AM.png" descr="Screen Shot 2017-03-31 at 8.25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00" y="3352126"/>
            <a:ext cx="8854004" cy="4801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Screen Shot 2017-03-31 at 8.28.18 AM.png" descr="Screen Shot 2017-03-31 at 8.28.1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7207" y="2481168"/>
            <a:ext cx="3741214" cy="6543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非正常市況之偵測：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0624">
              <a:defRPr sz="5760">
                <a:solidFill>
                  <a:srgbClr val="0433FF"/>
                </a:solidFill>
              </a:defRPr>
            </a:pPr>
            <a:r>
              <a:t>非正常市況之偵測：</a:t>
            </a:r>
          </a:p>
          <a:p>
            <a:pPr defTabSz="420624">
              <a:defRPr sz="5760">
                <a:solidFill>
                  <a:srgbClr val="0433FF"/>
                </a:solidFill>
              </a:defRPr>
            </a:pPr>
            <a:r>
              <a:t>瞬時波動率</a:t>
            </a:r>
          </a:p>
        </p:txBody>
      </p:sp>
      <p:pic>
        <p:nvPicPr>
          <p:cNvPr id="568" name="Screen Shot 2017-03-31 at 8.20.15 AM.png" descr="Screen Shot 2017-03-31 at 8.20.1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353" y="2579778"/>
            <a:ext cx="11036094" cy="6575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Demo 瞬時波動率估計"/>
          <p:cNvSpPr txBox="1"/>
          <p:nvPr>
            <p:ph type="title"/>
          </p:nvPr>
        </p:nvSpPr>
        <p:spPr>
          <a:xfrm>
            <a:off x="533400" y="484953"/>
            <a:ext cx="12293600" cy="2218273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0433FF"/>
                </a:solidFill>
              </a:defRPr>
            </a:lvl1pPr>
          </a:lstStyle>
          <a:p>
            <a:pPr/>
            <a:r>
              <a:t>Demo 瞬時波動率估計</a:t>
            </a:r>
          </a:p>
        </p:txBody>
      </p:sp>
      <p:sp>
        <p:nvSpPr>
          <p:cNvPr id="571" name="1. Online Volatility Estimation of Stock Prices, Futures Prices, Indices… [high frequency data]…"/>
          <p:cNvSpPr txBox="1"/>
          <p:nvPr/>
        </p:nvSpPr>
        <p:spPr>
          <a:xfrm>
            <a:off x="1143000" y="6083299"/>
            <a:ext cx="11074400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1. Online </a:t>
            </a:r>
            <a:r>
              <a:rPr>
                <a:solidFill>
                  <a:srgbClr val="0433FF"/>
                </a:solidFill>
              </a:rPr>
              <a:t>Volatility Estimation</a:t>
            </a:r>
            <a:r>
              <a:t> of Stock Prices, Futures Prices, Indices… </a:t>
            </a:r>
            <a:r>
              <a:rPr>
                <a:solidFill>
                  <a:srgbClr val="E63B7A"/>
                </a:solidFill>
              </a:rPr>
              <a:t>[high frequency data]</a:t>
            </a:r>
          </a:p>
          <a:p>
            <a:pPr algn="l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2. Analyze </a:t>
            </a:r>
            <a:r>
              <a:rPr>
                <a:solidFill>
                  <a:srgbClr val="0433FF"/>
                </a:solidFill>
              </a:rPr>
              <a:t>Option Data</a:t>
            </a:r>
            <a:r>
              <a:t>  </a:t>
            </a:r>
            <a:r>
              <a:rPr>
                <a:solidFill>
                  <a:srgbClr val="E63B7A"/>
                </a:solidFill>
              </a:rPr>
              <a:t>[need fast computation]</a:t>
            </a:r>
          </a:p>
          <a:p>
            <a:pPr algn="l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3. Provide a </a:t>
            </a:r>
            <a:r>
              <a:rPr>
                <a:solidFill>
                  <a:srgbClr val="0433FF"/>
                </a:solidFill>
              </a:rPr>
              <a:t>Price Stability</a:t>
            </a:r>
            <a:r>
              <a:t> Scheme</a:t>
            </a:r>
          </a:p>
        </p:txBody>
      </p:sp>
      <p:sp>
        <p:nvSpPr>
          <p:cNvPr id="572" name="Project for Taiwan Futures Exchange to implement a…"/>
          <p:cNvSpPr txBox="1"/>
          <p:nvPr/>
        </p:nvSpPr>
        <p:spPr>
          <a:xfrm>
            <a:off x="1270000" y="4756150"/>
            <a:ext cx="10007600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Project for Taiwan Futures Exchange to implement a</a:t>
            </a:r>
          </a:p>
          <a:p>
            <a:pPr algn="l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price stability system</a:t>
            </a:r>
          </a:p>
        </p:txBody>
      </p:sp>
      <p:sp>
        <p:nvSpPr>
          <p:cNvPr id="573" name="Reference: V-Lab. (Professor R. Engle, Stern School, NYU)"/>
          <p:cNvSpPr txBox="1"/>
          <p:nvPr/>
        </p:nvSpPr>
        <p:spPr>
          <a:xfrm>
            <a:off x="1727200" y="9017000"/>
            <a:ext cx="98933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cap="all" sz="2400">
                <a:solidFill>
                  <a:srgbClr val="D95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rgbClr val="E63B7A"/>
                </a:solidFill>
              </a:rPr>
              <a:t>Reference: </a:t>
            </a:r>
            <a:r>
              <a:rPr u="sng">
                <a:hlinkClick r:id="rId2" invalidUrl="" action="" tgtFrame="" tooltip="" history="1" highlightClick="0" endSnd="0"/>
              </a:rPr>
              <a:t>V-Lab. (Professor R. Engle, Stern School, NYU)</a:t>
            </a:r>
          </a:p>
        </p:txBody>
      </p:sp>
      <p:pic>
        <p:nvPicPr>
          <p:cNvPr id="574" name="VIP_20158.m4v" descr="VIP_20158.m4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7800" y="225425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26663" fill="hold"/>
                                        <p:tgtEl>
                                          <p:spTgt spid="5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案例研究（四）: Systemic Risk…"/>
          <p:cNvSpPr txBox="1"/>
          <p:nvPr>
            <p:ph type="title"/>
          </p:nvPr>
        </p:nvSpPr>
        <p:spPr>
          <a:xfrm>
            <a:off x="952500" y="177800"/>
            <a:ext cx="11099800" cy="2159000"/>
          </a:xfrm>
          <a:prstGeom prst="rect">
            <a:avLst/>
          </a:prstGeom>
        </p:spPr>
        <p:txBody>
          <a:bodyPr/>
          <a:lstStyle/>
          <a:p>
            <a:pPr defTabSz="420624">
              <a:defRPr sz="5760">
                <a:solidFill>
                  <a:srgbClr val="0433FF"/>
                </a:solidFill>
              </a:defRPr>
            </a:pPr>
            <a:r>
              <a:t>案例研究（四）: Systemic Risk</a:t>
            </a:r>
          </a:p>
          <a:p>
            <a:pPr defTabSz="420624">
              <a:defRPr sz="5760">
                <a:solidFill>
                  <a:schemeClr val="accent5"/>
                </a:solidFill>
              </a:defRPr>
            </a:pPr>
            <a:r>
              <a:t>(金融)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體系</a:t>
            </a:r>
            <a:r>
              <a:t>風險</a:t>
            </a:r>
          </a:p>
        </p:txBody>
      </p:sp>
      <p:sp>
        <p:nvSpPr>
          <p:cNvPr id="577" name="Definition: (IMF,FSB,BIS 2011)"/>
          <p:cNvSpPr txBox="1"/>
          <p:nvPr/>
        </p:nvSpPr>
        <p:spPr>
          <a:xfrm>
            <a:off x="892340" y="3337395"/>
            <a:ext cx="1122012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sz="2400">
                <a:latin typeface="Songti SC Bold"/>
                <a:ea typeface="Songti SC Bold"/>
                <a:cs typeface="Songti SC Bold"/>
                <a:sym typeface="Songti SC Bold"/>
              </a:defRPr>
            </a:pPr>
            <a:r>
              <a:t>Definition: (IMF,FSB,BIS 2011)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sz="2400">
                <a:latin typeface="Songti SC Regular"/>
                <a:ea typeface="Songti SC Regular"/>
                <a:cs typeface="Songti SC Regular"/>
                <a:sym typeface="Songti SC Regular"/>
              </a:defRPr>
            </a:pPr>
          </a:p>
        </p:txBody>
      </p:sp>
      <p:sp>
        <p:nvSpPr>
          <p:cNvPr id="578" name="A risk of disruptions to financial services that is caused by an impairment of all or parts of the financial system, and can have serious negative consequences for the real economy."/>
          <p:cNvSpPr txBox="1"/>
          <p:nvPr/>
        </p:nvSpPr>
        <p:spPr>
          <a:xfrm>
            <a:off x="892340" y="4432724"/>
            <a:ext cx="10181475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900"/>
              </a:lnSpc>
              <a:spcBef>
                <a:spcPts val="1200"/>
              </a:spcBef>
              <a:defRPr sz="2400"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/>
            <a:r>
              <a:t>A risk of disruptions to financial services that is caused by an impairment of all or parts of the financial system, and can have serious negative consequences for the real economy.</a:t>
            </a:r>
          </a:p>
        </p:txBody>
      </p:sp>
      <p:sp>
        <p:nvSpPr>
          <p:cNvPr id="579" name="Quiz"/>
          <p:cNvSpPr txBox="1"/>
          <p:nvPr/>
        </p:nvSpPr>
        <p:spPr>
          <a:xfrm rot="20580000">
            <a:off x="9416587" y="2914862"/>
            <a:ext cx="143591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i="1" sz="4800">
                <a:solidFill>
                  <a:srgbClr val="FF26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Background"/>
          <p:cNvSpPr txBox="1"/>
          <p:nvPr>
            <p:ph type="title"/>
          </p:nvPr>
        </p:nvSpPr>
        <p:spPr>
          <a:xfrm>
            <a:off x="952500" y="1778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Background</a:t>
            </a:r>
          </a:p>
        </p:txBody>
      </p:sp>
      <p:sp>
        <p:nvSpPr>
          <p:cNvPr id="582" name="2010 年，基於 Dodd–Frank 法案美國財政部成立了Office of Financial Research (OFR)，其任務在於研究金融體系及機構的穩定性。OFR 同時提高金融資料的準確性、公開性，為國會能更好的在金融穩定性議題上做討論。…"/>
          <p:cNvSpPr txBox="1"/>
          <p:nvPr/>
        </p:nvSpPr>
        <p:spPr>
          <a:xfrm>
            <a:off x="892340" y="3702049"/>
            <a:ext cx="11220120" cy="234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sz="24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2010 年，基於 Dodd–Frank 法案美國財政部成立了Office of Financial Research (</a:t>
            </a:r>
            <a:r>
              <a:rPr>
                <a:solidFill>
                  <a:srgbClr val="FF2600"/>
                </a:solidFill>
              </a:rPr>
              <a:t>OFR</a:t>
            </a:r>
            <a:r>
              <a:t>)，其任務在於</a:t>
            </a:r>
            <a:r>
              <a:rPr>
                <a:solidFill>
                  <a:srgbClr val="FF2600"/>
                </a:solidFill>
              </a:rPr>
              <a:t>研究金融體系及機構的穩定性</a:t>
            </a:r>
            <a:r>
              <a:t>。OFR 同時提高金融資料的準確性、公開性，為國會能更好的在金融穩定性議題上做討論。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sz="24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同年，歐洲議會成立歐洲體系風險委員會，旨在促進歐元區金融體系受到進一步的監管。 幾乎同時，全世界的政府都開始重視金融系統的穩定性。</a:t>
            </a:r>
          </a:p>
        </p:txBody>
      </p:sp>
      <p:sp>
        <p:nvSpPr>
          <p:cNvPr id="583" name="https://www.stockfeel.com.tw/金融體系風險的再現/"/>
          <p:cNvSpPr txBox="1"/>
          <p:nvPr/>
        </p:nvSpPr>
        <p:spPr>
          <a:xfrm>
            <a:off x="2147468" y="2570302"/>
            <a:ext cx="8709864" cy="6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pc="56" sz="2800" u="sng">
                <a:solidFill>
                  <a:srgbClr val="FF2600"/>
                </a:solidFill>
                <a:latin typeface="Avenir Medium"/>
                <a:ea typeface="Avenir Medium"/>
                <a:cs typeface="Avenir Medium"/>
                <a:sym typeface="Avenir Mediu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https://www.stockfeel.com.tw/金融體系風險的再現/</a:t>
            </a:r>
          </a:p>
        </p:txBody>
      </p:sp>
      <p:sp>
        <p:nvSpPr>
          <p:cNvPr id="584" name="今年 4 月 19 日 IMF 在發佈的《全球金融穩定報告》(GFSR)中提到中國信貸快速增長使得金融穩定風險不斷增加。…"/>
          <p:cNvSpPr txBox="1"/>
          <p:nvPr/>
        </p:nvSpPr>
        <p:spPr>
          <a:xfrm>
            <a:off x="892340" y="6564452"/>
            <a:ext cx="1122012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sz="24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今年 4 月 19 日 IMF 在發佈的《全球金融穩定報告》(GFSR)中提到中國信貸快速增長使得金融穩定風險不斷增加。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sz="24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近日，中國主席習近平指出要“堅決守住不發生體系金融風險底線”顯示當前中國對金融體系風險的重視，也說明中國目前存在著潛在且巨大的體系風險。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文本框 10"/>
          <p:cNvSpPr txBox="1"/>
          <p:nvPr/>
        </p:nvSpPr>
        <p:spPr>
          <a:xfrm>
            <a:off x="741678" y="1526042"/>
            <a:ext cx="11521443" cy="68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b="1" sz="3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Literature Review</a:t>
            </a:r>
          </a:p>
        </p:txBody>
      </p:sp>
      <p:sp>
        <p:nvSpPr>
          <p:cNvPr id="587" name="灯片编号占位符 3"/>
          <p:cNvSpPr txBox="1"/>
          <p:nvPr>
            <p:ph type="sldNum" sz="quarter" idx="4294967295"/>
          </p:nvPr>
        </p:nvSpPr>
        <p:spPr>
          <a:xfrm>
            <a:off x="12019263" y="8000783"/>
            <a:ext cx="487715" cy="491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defTabSz="1300480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588" name="Table 2"/>
          <p:cNvGraphicFramePr/>
          <p:nvPr/>
        </p:nvGraphicFramePr>
        <p:xfrm>
          <a:off x="390279" y="3288659"/>
          <a:ext cx="12228442" cy="11866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6308762"/>
                <a:gridCol w="5906979"/>
              </a:tblGrid>
              <a:tr h="2072640">
                <a:tc>
                  <a:txBody>
                    <a:bodyPr/>
                    <a:lstStyle/>
                    <a:p>
                      <a:pPr algn="l" defTabSz="1300480">
                        <a:defRPr sz="2800">
                          <a:solidFill>
                            <a:srgbClr val="000000"/>
                          </a:solidFill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Macroeconomic Measures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b="0" sz="2800">
                          <a:solidFill>
                            <a:srgbClr val="000000"/>
                          </a:solidFill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Property-Price, Equity-Price,and Credit-Gap Indicators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b="0" sz="2800">
                          <a:solidFill>
                            <a:srgbClr val="000000"/>
                          </a:solidFill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Macroprudential Regulation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2FA3EE"/>
                      </a:solidFill>
                    </a:lnT>
                    <a:lnB w="12700">
                      <a:solidFill>
                        <a:srgbClr val="2FA3E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2800">
                          <a:solidFill>
                            <a:srgbClr val="000000"/>
                          </a:solidFill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Stress-Test Measures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b="0" sz="2800">
                          <a:solidFill>
                            <a:srgbClr val="000000"/>
                          </a:solidFill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GDP Stress Tests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T w="12700">
                      <a:solidFill>
                        <a:srgbClr val="2FA3EE"/>
                      </a:solidFill>
                    </a:lnT>
                    <a:lnB w="12700">
                      <a:solidFill>
                        <a:srgbClr val="2FA3EE"/>
                      </a:solidFill>
                    </a:lnB>
                    <a:noFill/>
                  </a:tcPr>
                </a:tc>
              </a:tr>
              <a:tr h="2466340">
                <a:tc>
                  <a:txBody>
                    <a:bodyPr/>
                    <a:lstStyle/>
                    <a:p>
                      <a:pPr algn="l" defTabSz="1300480">
                        <a:defRPr b="1"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Granular Foundations and Network Measures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The Default Intensity Model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Network Analysis and Systemic Financial Linkages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2FA3EE"/>
                      </a:solidFill>
                    </a:lnT>
                    <a:solidFill>
                      <a:srgbClr val="2FA3E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b="1" sz="2800">
                          <a:solidFill>
                            <a:srgbClr val="FF2600"/>
                          </a:solidFill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Cross-Sectional Measures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CoVaR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0433FF"/>
                          </a:solidFill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Marginal and Systemic Expected Shortfall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T w="12700">
                      <a:solidFill>
                        <a:srgbClr val="2FA3EE"/>
                      </a:solidFill>
                    </a:lnT>
                    <a:solidFill>
                      <a:srgbClr val="2FA3EE">
                        <a:alpha val="20000"/>
                      </a:srgbClr>
                    </a:solidFill>
                  </a:tcPr>
                </a:tc>
              </a:tr>
              <a:tr h="1285240">
                <a:tc>
                  <a:txBody>
                    <a:bodyPr/>
                    <a:lstStyle/>
                    <a:p>
                      <a:pPr algn="l" defTabSz="1300480">
                        <a:defRPr b="1"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Forward-Looking Risk Measures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Contingent Claims Analysis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Multivariate Density Estimators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2FA3E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b="1"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Measures of Illiquidity and Insolvency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The Leverage Cycle</a:t>
                      </a:r>
                    </a:p>
                    <a:p>
                      <a:pPr marL="400050" indent="-400050" algn="l" defTabSz="1300480">
                        <a:buSzPct val="100000"/>
                        <a:buFont typeface="Arial"/>
                        <a:buChar char="•"/>
                        <a:defRPr sz="2800">
                          <a:latin typeface="Tw Cen MT"/>
                          <a:ea typeface="Tw Cen MT"/>
                          <a:cs typeface="Tw Cen MT"/>
                          <a:sym typeface="Tw Cen MT"/>
                        </a:defRPr>
                      </a:pPr>
                      <a:r>
                        <a:t>Noise as Information for Illiquidity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B w="12700">
                      <a:solidFill>
                        <a:srgbClr val="2FA3E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9" name="TextBox 5"/>
          <p:cNvSpPr txBox="1"/>
          <p:nvPr/>
        </p:nvSpPr>
        <p:spPr>
          <a:xfrm>
            <a:off x="390279" y="2719699"/>
            <a:ext cx="7409470" cy="49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b="1" sz="2800">
                <a:solidFill>
                  <a:srgbClr val="0B5484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Systemic Risk Measures: Bisias et al. (2012)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RISK：a measure of systemic risk"/>
          <p:cNvSpPr txBox="1"/>
          <p:nvPr>
            <p:ph type="title"/>
          </p:nvPr>
        </p:nvSpPr>
        <p:spPr>
          <a:xfrm>
            <a:off x="355600" y="592240"/>
            <a:ext cx="12293600" cy="27037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SRISK：a measure of systemic risk</a:t>
            </a:r>
          </a:p>
        </p:txBody>
      </p:sp>
      <p:sp>
        <p:nvSpPr>
          <p:cNvPr id="594" name="VLab, Stern School, NYU…"/>
          <p:cNvSpPr txBox="1"/>
          <p:nvPr>
            <p:ph type="body" sz="quarter" idx="1"/>
          </p:nvPr>
        </p:nvSpPr>
        <p:spPr>
          <a:xfrm>
            <a:off x="355599" y="4371732"/>
            <a:ext cx="12293601" cy="1688066"/>
          </a:xfrm>
          <a:prstGeom prst="rect">
            <a:avLst/>
          </a:prstGeom>
        </p:spPr>
        <p:txBody>
          <a:bodyPr/>
          <a:lstStyle/>
          <a:p>
            <a:pPr/>
            <a:r>
              <a:t>VLab, Stern School, NYU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https://vlab.stern.nyu.edu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97" name="內容版面配置區 3" descr="內容版面配置區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19199"/>
            <a:ext cx="13004801" cy="72413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98" name="圖表 4"/>
          <p:cNvGraphicFramePr/>
          <p:nvPr/>
        </p:nvGraphicFramePr>
        <p:xfrm>
          <a:off x="5885486" y="1859146"/>
          <a:ext cx="6958419" cy="36052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599" name="文字方塊 5"/>
          <p:cNvSpPr txBox="1"/>
          <p:nvPr/>
        </p:nvSpPr>
        <p:spPr>
          <a:xfrm>
            <a:off x="2262005" y="7346346"/>
            <a:ext cx="3050595" cy="157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sz="2400">
                <a:solidFill>
                  <a:srgbClr val="FFC00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We can see the financial crisis in 2008 half year before.</a:t>
            </a:r>
          </a:p>
        </p:txBody>
      </p:sp>
      <p:sp>
        <p:nvSpPr>
          <p:cNvPr id="600" name="直線單箭頭接點 7"/>
          <p:cNvSpPr/>
          <p:nvPr/>
        </p:nvSpPr>
        <p:spPr>
          <a:xfrm flipH="1" flipV="1">
            <a:off x="3060970" y="6527956"/>
            <a:ext cx="570690" cy="818391"/>
          </a:xfrm>
          <a:prstGeom prst="line">
            <a:avLst/>
          </a:prstGeom>
          <a:ln w="3175">
            <a:solidFill>
              <a:srgbClr val="FFC000"/>
            </a:solidFill>
            <a:miter/>
            <a:tailEnd type="triangle"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601" name="平行四邊形 9"/>
          <p:cNvSpPr/>
          <p:nvPr/>
        </p:nvSpPr>
        <p:spPr>
          <a:xfrm>
            <a:off x="2262005" y="5485167"/>
            <a:ext cx="892352" cy="174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5400" y="0"/>
                </a:lnTo>
                <a:lnTo>
                  <a:pt x="21600" y="0"/>
                </a:lnTo>
                <a:lnTo>
                  <a:pt x="16200" y="21600"/>
                </a:lnTo>
                <a:close/>
              </a:path>
            </a:pathLst>
          </a:custGeom>
          <a:ln w="12700">
            <a:solidFill>
              <a:srgbClr val="FFC000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602" name="文字方塊 2"/>
          <p:cNvSpPr txBox="1"/>
          <p:nvPr/>
        </p:nvSpPr>
        <p:spPr>
          <a:xfrm>
            <a:off x="7763471" y="5485167"/>
            <a:ext cx="5241329" cy="135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1300480">
              <a:defRPr sz="24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t>排名顯示花旗、</a:t>
            </a:r>
            <a:r>
              <a:t>JPM</a:t>
            </a:r>
            <a:r>
              <a:t>、</a:t>
            </a:r>
            <a:r>
              <a:t>BAC</a:t>
            </a:r>
            <a:r>
              <a:t>等前幾位均存在大量程度的資本短缺。排名對政府的救助計劃有指導性的作用。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大數據   Big data"/>
          <p:cNvSpPr txBox="1"/>
          <p:nvPr>
            <p:ph type="title"/>
          </p:nvPr>
        </p:nvSpPr>
        <p:spPr>
          <a:xfrm>
            <a:off x="1270000" y="-342900"/>
            <a:ext cx="10464800" cy="3302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433FF"/>
                </a:solidFill>
              </a:defRPr>
            </a:pPr>
            <a:r>
              <a:rPr sz="10000"/>
              <a:t>大</a:t>
            </a:r>
            <a:r>
              <a:t>數據   </a:t>
            </a:r>
            <a:r>
              <a:rPr sz="10000"/>
              <a:t>B</a:t>
            </a:r>
            <a:r>
              <a:t>ig data</a:t>
            </a:r>
          </a:p>
        </p:txBody>
      </p:sp>
      <p:pic>
        <p:nvPicPr>
          <p:cNvPr id="252" name="Screen Shot 2016-03-27 at 7.56.05 AM.png" descr="Screen Shot 2016-03-27 at 7.56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096" y="2488207"/>
            <a:ext cx="7382008" cy="26806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53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9422" y="5295485"/>
            <a:ext cx="5527964" cy="41459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" name="圖表 8"/>
          <p:cNvGraphicFramePr/>
          <p:nvPr/>
        </p:nvGraphicFramePr>
        <p:xfrm>
          <a:off x="4614599" y="3061932"/>
          <a:ext cx="3896658" cy="448138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605" name="內容版面配置區 4"/>
          <p:cNvGraphicFramePr/>
          <p:nvPr/>
        </p:nvGraphicFramePr>
        <p:xfrm>
          <a:off x="63729" y="1306350"/>
          <a:ext cx="5072765" cy="343153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06" name="圖表 5"/>
          <p:cNvGraphicFramePr/>
          <p:nvPr/>
        </p:nvGraphicFramePr>
        <p:xfrm>
          <a:off x="7767766" y="1306350"/>
          <a:ext cx="5060929" cy="343153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607" name="圖表 6"/>
          <p:cNvGraphicFramePr/>
          <p:nvPr/>
        </p:nvGraphicFramePr>
        <p:xfrm>
          <a:off x="38684" y="4896242"/>
          <a:ext cx="5107301" cy="356695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608" name="圖表 7"/>
          <p:cNvGraphicFramePr/>
          <p:nvPr/>
        </p:nvGraphicFramePr>
        <p:xfrm>
          <a:off x="7784717" y="4896242"/>
          <a:ext cx="5043977" cy="356695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609" name="文字方塊 1"/>
          <p:cNvSpPr txBox="1"/>
          <p:nvPr/>
        </p:nvSpPr>
        <p:spPr>
          <a:xfrm>
            <a:off x="5252071" y="804681"/>
            <a:ext cx="2500658" cy="162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sz="28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體系風險最高的還是銀行部門</a:t>
            </a:r>
          </a:p>
        </p:txBody>
      </p:sp>
      <p:sp>
        <p:nvSpPr>
          <p:cNvPr id="610" name="直線單箭頭接點 3"/>
          <p:cNvSpPr/>
          <p:nvPr/>
        </p:nvSpPr>
        <p:spPr>
          <a:xfrm flipH="1">
            <a:off x="6837371" y="2647757"/>
            <a:ext cx="472904" cy="1458115"/>
          </a:xfrm>
          <a:prstGeom prst="line">
            <a:avLst/>
          </a:prstGeom>
          <a:ln w="12700">
            <a:solidFill>
              <a:srgbClr val="FF0000"/>
            </a:solidFill>
            <a:miter/>
            <a:tailEnd type="triangle"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611" name="直線單箭頭接點 10"/>
          <p:cNvSpPr/>
          <p:nvPr/>
        </p:nvSpPr>
        <p:spPr>
          <a:xfrm flipV="1">
            <a:off x="5556596" y="5081231"/>
            <a:ext cx="275860" cy="1848094"/>
          </a:xfrm>
          <a:prstGeom prst="line">
            <a:avLst/>
          </a:prstGeom>
          <a:ln w="12700">
            <a:solidFill>
              <a:srgbClr val="FF0000"/>
            </a:solidFill>
            <a:miter/>
            <a:tailEnd type="triangle"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612" name="文字方塊 14"/>
          <p:cNvSpPr txBox="1"/>
          <p:nvPr/>
        </p:nvSpPr>
        <p:spPr>
          <a:xfrm>
            <a:off x="5252071" y="7651620"/>
            <a:ext cx="2500658" cy="135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1300480">
              <a:defRPr sz="240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t>保險部門</a:t>
            </a:r>
            <a:r>
              <a:t>AIG</a:t>
            </a:r>
            <a:r>
              <a:t>的系統風險佔了絕大部分比例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Deleverage v.s.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Deleverage v.s. </a:t>
            </a:r>
          </a:p>
          <a:p>
            <a:pPr defTabSz="490727">
              <a:defRPr sz="6719"/>
            </a:pPr>
            <a:r>
              <a:t>Systemic Risk</a:t>
            </a:r>
          </a:p>
        </p:txBody>
      </p:sp>
      <p:pic>
        <p:nvPicPr>
          <p:cNvPr id="61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318" y="5769755"/>
            <a:ext cx="5484540" cy="2922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5603" y="5744434"/>
            <a:ext cx="5376323" cy="2922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9179" y="2712932"/>
            <a:ext cx="5406442" cy="2922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結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結論</a:t>
            </a:r>
          </a:p>
        </p:txBody>
      </p:sp>
      <p:sp>
        <p:nvSpPr>
          <p:cNvPr id="620" name="量化為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2900"/>
              </a:spcBef>
              <a:defRPr sz="2556"/>
            </a:pPr>
            <a:r>
              <a:t>量化為本</a:t>
            </a:r>
          </a:p>
          <a:p>
            <a:pPr marL="315594" indent="-315594" defTabSz="414781">
              <a:spcBef>
                <a:spcPts val="2900"/>
              </a:spcBef>
              <a:defRPr sz="2556"/>
            </a:pPr>
            <a:r>
              <a:t>金融工程兩大面向：</a:t>
            </a:r>
          </a:p>
          <a:p>
            <a:pPr lvl="1" marL="0" indent="162305" defTabSz="414781">
              <a:spcBef>
                <a:spcPts val="2900"/>
              </a:spcBef>
              <a:buSzTx/>
              <a:buNone/>
              <a:defRPr sz="2556"/>
            </a:pPr>
            <a:r>
              <a:t>＊最佳投組（投信顧）</a:t>
            </a:r>
            <a:r>
              <a:rPr>
                <a:solidFill>
                  <a:srgbClr val="FF2600"/>
                </a:solidFill>
              </a:rPr>
              <a:t>［註：已在機器人理專課程中討論］</a:t>
            </a:r>
          </a:p>
          <a:p>
            <a:pPr lvl="1" marL="0" indent="162305" defTabSz="414781">
              <a:spcBef>
                <a:spcPts val="2900"/>
              </a:spcBef>
              <a:buSzTx/>
              <a:buNone/>
              <a:defRPr sz="2556"/>
            </a:pPr>
            <a:r>
              <a:t>＊衍生品市場與定價、風控（證券、交易所）</a:t>
            </a:r>
          </a:p>
          <a:p>
            <a:pPr marL="315594" indent="-315594" defTabSz="414781">
              <a:spcBef>
                <a:spcPts val="2900"/>
              </a:spcBef>
              <a:defRPr sz="2556"/>
            </a:pPr>
            <a:r>
              <a:t>重要工具：高效能運算與波動率模型（監理）</a:t>
            </a:r>
          </a:p>
          <a:p>
            <a:pPr marL="315594" indent="-315594" defTabSz="414781">
              <a:spcBef>
                <a:spcPts val="2900"/>
              </a:spcBef>
              <a:defRPr sz="2556"/>
            </a:pPr>
            <a:r>
              <a:t>金融科技下作為自動化服務的推手</a:t>
            </a:r>
          </a:p>
          <a:p>
            <a:pPr marL="324611" indent="-324611" defTabSz="414781">
              <a:spcBef>
                <a:spcPts val="2900"/>
              </a:spcBef>
              <a:buSzPct val="135000"/>
              <a:defRPr sz="2556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自動化財富管理的市場規模"/>
          <p:cNvSpPr txBox="1"/>
          <p:nvPr/>
        </p:nvSpPr>
        <p:spPr>
          <a:xfrm>
            <a:off x="3910592" y="2107200"/>
            <a:ext cx="5183616" cy="788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 algn="l" defTabSz="332344">
              <a:lnSpc>
                <a:spcPct val="90000"/>
              </a:lnSpc>
              <a:defRPr b="1" sz="336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自動化財富管理的市場規模</a:t>
            </a:r>
          </a:p>
        </p:txBody>
      </p:sp>
      <p:sp>
        <p:nvSpPr>
          <p:cNvPr id="623" name="* BI: THE ROBO-ADVISING REPORT, Jun.9 2016"/>
          <p:cNvSpPr txBox="1"/>
          <p:nvPr/>
        </p:nvSpPr>
        <p:spPr>
          <a:xfrm>
            <a:off x="7541844" y="7010495"/>
            <a:ext cx="4546635" cy="295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algn="r" defTabSz="415431">
              <a:defRPr sz="1600"/>
            </a:lvl1pPr>
          </a:lstStyle>
          <a:p>
            <a:pPr/>
            <a:r>
              <a:t>* BI: THE ROBO-ADVISING REPORT, Jun.9 2016 </a:t>
            </a:r>
          </a:p>
        </p:txBody>
      </p:sp>
      <p:pic>
        <p:nvPicPr>
          <p:cNvPr id="624" name="4.17.17-Geographic-Robot-Heatmap-V5.5.png" descr="4.17.17-Geographic-Robot-Heatmap-V5.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796" y="2913253"/>
            <a:ext cx="5654699" cy="424102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12700" dir="3600000">
              <a:srgbClr val="000000">
                <a:alpha val="70000"/>
              </a:srgbClr>
            </a:outerShdw>
          </a:effectLst>
        </p:spPr>
      </p:pic>
      <p:sp>
        <p:nvSpPr>
          <p:cNvPr id="625" name="機器人理財市場於2020將會佔整體全球資產管理市場的10%，即8兆美元…"/>
          <p:cNvSpPr txBox="1"/>
          <p:nvPr>
            <p:ph type="body" sz="quarter" idx="4294967295"/>
          </p:nvPr>
        </p:nvSpPr>
        <p:spPr>
          <a:xfrm>
            <a:off x="7211941" y="2749515"/>
            <a:ext cx="4912447" cy="4254570"/>
          </a:xfrm>
          <a:prstGeom prst="rect">
            <a:avLst/>
          </a:prstGeom>
        </p:spPr>
        <p:txBody>
          <a:bodyPr lIns="27093" tIns="27093" rIns="27093" bIns="27093"/>
          <a:lstStyle/>
          <a:p>
            <a:pPr marL="315546" indent="-315546" algn="just" defTabSz="554990">
              <a:spcBef>
                <a:spcPts val="3900"/>
              </a:spcBef>
              <a:defRPr sz="3230"/>
            </a:pPr>
            <a:r>
              <a:t>機器人理財市場於2020將會佔整體全球資產管理市場的10%，即8兆美元</a:t>
            </a:r>
          </a:p>
          <a:p>
            <a:pPr marL="315546" indent="-315546" algn="just" defTabSz="554990">
              <a:spcBef>
                <a:spcPts val="3900"/>
              </a:spcBef>
              <a:defRPr sz="3230"/>
            </a:pPr>
            <a:r>
              <a:t>亞洲機器人資產管理金額成長速度將會是最為快速，</a:t>
            </a:r>
            <a:r>
              <a:rPr b="1" u="sng">
                <a:latin typeface="Helvetica"/>
                <a:ea typeface="Helvetica"/>
                <a:cs typeface="Helvetica"/>
                <a:sym typeface="Helvetica"/>
              </a:rPr>
              <a:t>佔全世界成長率33%</a:t>
            </a:r>
          </a:p>
        </p:txBody>
      </p:sp>
      <p:sp>
        <p:nvSpPr>
          <p:cNvPr id="626" name="案例研究(五):…"/>
          <p:cNvSpPr txBox="1"/>
          <p:nvPr/>
        </p:nvSpPr>
        <p:spPr>
          <a:xfrm>
            <a:off x="373982" y="-3702"/>
            <a:ext cx="12256836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>
                <a:solidFill>
                  <a:srgbClr val="0433FF"/>
                </a:solidFill>
              </a:defRPr>
            </a:pPr>
            <a:r>
              <a:t>案例研究(五): </a:t>
            </a:r>
          </a:p>
          <a:p>
            <a:pPr>
              <a:defRPr sz="6000">
                <a:solidFill>
                  <a:srgbClr val="0433FF"/>
                </a:solidFill>
              </a:defRPr>
            </a:pPr>
            <a:r>
              <a:t>Revisit Robo Advisor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什麼是機器人理專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什麼是機器人理專？</a:t>
            </a:r>
          </a:p>
        </p:txBody>
      </p:sp>
      <p:sp>
        <p:nvSpPr>
          <p:cNvPr id="6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2" name="線上財富管理平台…"/>
          <p:cNvSpPr txBox="1"/>
          <p:nvPr/>
        </p:nvSpPr>
        <p:spPr>
          <a:xfrm>
            <a:off x="640903" y="3340100"/>
            <a:ext cx="5364163" cy="307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53142" indent="-653142" algn="l">
              <a:lnSpc>
                <a:spcPct val="150000"/>
              </a:lnSpc>
              <a:spcBef>
                <a:spcPts val="1000"/>
              </a:spcBef>
              <a:buSzPct val="50000"/>
              <a:buBlip>
                <a:blip r:embed="rId2"/>
              </a:buBlip>
              <a:defRPr b="1" i="1" sz="4000">
                <a:solidFill>
                  <a:srgbClr val="0433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線上財富管理平台</a:t>
            </a:r>
          </a:p>
          <a:p>
            <a:pPr marL="653142" indent="-653142" algn="l">
              <a:lnSpc>
                <a:spcPct val="150000"/>
              </a:lnSpc>
              <a:spcBef>
                <a:spcPts val="1000"/>
              </a:spcBef>
              <a:buSzPct val="50000"/>
              <a:buBlip>
                <a:blip r:embed="rId2"/>
              </a:buBlip>
              <a:defRPr i="1" sz="4000">
                <a:latin typeface="Georgia"/>
                <a:ea typeface="Georgia"/>
                <a:cs typeface="Georgia"/>
                <a:sym typeface="Georgia"/>
              </a:defRPr>
            </a:pPr>
            <a:r>
              <a:t>不由傳統理專進行理財建議</a:t>
            </a:r>
          </a:p>
        </p:txBody>
      </p:sp>
      <p:pic>
        <p:nvPicPr>
          <p:cNvPr id="633" name="影像" descr="影像"/>
          <p:cNvPicPr>
            <a:picLocks noChangeAspect="1"/>
          </p:cNvPicPr>
          <p:nvPr/>
        </p:nvPicPr>
        <p:blipFill>
          <a:blip r:embed="rId3">
            <a:extLst/>
          </a:blip>
          <a:srcRect l="0" t="0" r="18079" b="23984"/>
          <a:stretch>
            <a:fillRect/>
          </a:stretch>
        </p:blipFill>
        <p:spPr>
          <a:xfrm>
            <a:off x="7192836" y="3249414"/>
            <a:ext cx="5036820" cy="325463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63500" dist="50800" dir="5400000">
              <a:srgbClr val="292929">
                <a:alpha val="465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706" y="7022163"/>
            <a:ext cx="1933576" cy="10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49825" y="7022163"/>
            <a:ext cx="1933576" cy="1047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5" name="群組"/>
          <p:cNvGrpSpPr/>
          <p:nvPr/>
        </p:nvGrpSpPr>
        <p:grpSpPr>
          <a:xfrm>
            <a:off x="1534345" y="3928373"/>
            <a:ext cx="10183215" cy="4748789"/>
            <a:chOff x="0" y="0"/>
            <a:chExt cx="10183214" cy="4748788"/>
          </a:xfrm>
        </p:grpSpPr>
        <p:pic>
          <p:nvPicPr>
            <p:cNvPr id="637" name="影像" descr="影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4854" y="3113716"/>
              <a:ext cx="1933576" cy="1047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8" name="1st Step"/>
            <p:cNvSpPr txBox="1"/>
            <p:nvPr/>
          </p:nvSpPr>
          <p:spPr>
            <a:xfrm>
              <a:off x="1149058" y="2615064"/>
              <a:ext cx="1319810" cy="45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 algn="l" defTabSz="325120">
                <a:defRPr sz="2600">
                  <a:solidFill>
                    <a:srgbClr val="53585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1st Step</a:t>
              </a:r>
            </a:p>
          </p:txBody>
        </p:sp>
        <p:sp>
          <p:nvSpPr>
            <p:cNvPr id="639" name="2nd Step"/>
            <p:cNvSpPr txBox="1"/>
            <p:nvPr/>
          </p:nvSpPr>
          <p:spPr>
            <a:xfrm>
              <a:off x="4431737" y="2615096"/>
              <a:ext cx="1933576" cy="45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 algn="l" defTabSz="325120">
                <a:defRPr sz="2600">
                  <a:solidFill>
                    <a:srgbClr val="53585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2nd Step</a:t>
              </a:r>
            </a:p>
          </p:txBody>
        </p:sp>
        <p:sp>
          <p:nvSpPr>
            <p:cNvPr id="640" name="3rd Step"/>
            <p:cNvSpPr txBox="1"/>
            <p:nvPr/>
          </p:nvSpPr>
          <p:spPr>
            <a:xfrm>
              <a:off x="7923965" y="2615064"/>
              <a:ext cx="1319811" cy="45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 algn="l" defTabSz="325120">
                <a:defRPr sz="2600">
                  <a:solidFill>
                    <a:srgbClr val="53585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3rd Step</a:t>
              </a:r>
            </a:p>
          </p:txBody>
        </p:sp>
        <p:sp>
          <p:nvSpPr>
            <p:cNvPr id="641" name="識別用戶的風險屬性與投資目標"/>
            <p:cNvSpPr txBox="1"/>
            <p:nvPr/>
          </p:nvSpPr>
          <p:spPr>
            <a:xfrm>
              <a:off x="602421" y="3167638"/>
              <a:ext cx="2413084" cy="158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 defTabSz="457200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識別用戶的風險屬性與投資目標</a:t>
              </a:r>
            </a:p>
          </p:txBody>
        </p:sp>
        <p:sp>
          <p:nvSpPr>
            <p:cNvPr id="642" name="演算法產生策略"/>
            <p:cNvSpPr txBox="1"/>
            <p:nvPr/>
          </p:nvSpPr>
          <p:spPr>
            <a:xfrm>
              <a:off x="4027040" y="3421638"/>
              <a:ext cx="2129204" cy="1073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 defTabSz="457200">
                <a:defRPr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演算法產生策略</a:t>
              </a:r>
            </a:p>
          </p:txBody>
        </p:sp>
        <p:sp>
          <p:nvSpPr>
            <p:cNvPr id="643" name="優化投資組合,…"/>
            <p:cNvSpPr txBox="1"/>
            <p:nvPr/>
          </p:nvSpPr>
          <p:spPr>
            <a:xfrm>
              <a:off x="7275760" y="3167638"/>
              <a:ext cx="2413084" cy="158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/>
            <a:p>
              <a:pPr defTabSz="457200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優化投資組合, </a:t>
              </a:r>
            </a:p>
            <a:p>
              <a:pPr defTabSz="457200"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自動化帳戶管理</a:t>
              </a:r>
            </a:p>
          </p:txBody>
        </p:sp>
        <p:pic>
          <p:nvPicPr>
            <p:cNvPr id="644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0183215" cy="2431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6" name="機器人理專（Robo Advisor）如何運作?"/>
          <p:cNvSpPr txBox="1"/>
          <p:nvPr/>
        </p:nvSpPr>
        <p:spPr>
          <a:xfrm>
            <a:off x="309459" y="506491"/>
            <a:ext cx="12632987" cy="275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 defTabSz="549148">
              <a:defRPr sz="7519">
                <a:solidFill>
                  <a:srgbClr val="0433FF"/>
                </a:solidFill>
              </a:defRPr>
            </a:lvl1pPr>
          </a:lstStyle>
          <a:p>
            <a:pPr/>
            <a:r>
              <a:t>機器人理專（Robo Advisor）如何運作?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現行機器人理專的 3低 優勢："/>
          <p:cNvSpPr txBox="1"/>
          <p:nvPr/>
        </p:nvSpPr>
        <p:spPr>
          <a:xfrm>
            <a:off x="815796" y="2360582"/>
            <a:ext cx="8288978" cy="788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 algn="l" defTabSz="402968">
              <a:lnSpc>
                <a:spcPct val="90000"/>
              </a:lnSpc>
              <a:defRPr b="1" sz="4074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現行機器人理專的 3低 優勢：</a:t>
            </a:r>
          </a:p>
        </p:txBody>
      </p:sp>
      <p:pic>
        <p:nvPicPr>
          <p:cNvPr id="649" name="002-tag.png" descr="002-ta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4675" y="3959197"/>
            <a:ext cx="1733974" cy="1733974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低管理費…"/>
          <p:cNvSpPr txBox="1"/>
          <p:nvPr/>
        </p:nvSpPr>
        <p:spPr>
          <a:xfrm>
            <a:off x="1365295" y="5900596"/>
            <a:ext cx="3952734" cy="163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/>
          <a:p>
            <a:pPr defTabSz="382196">
              <a:lnSpc>
                <a:spcPct val="90000"/>
              </a:lnSpc>
              <a:defRPr b="1" sz="3128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2600"/>
                </a:solidFill>
              </a:rPr>
              <a:t>低</a:t>
            </a:r>
            <a:r>
              <a:t>管理費</a:t>
            </a:r>
          </a:p>
          <a:p>
            <a:pPr defTabSz="382196">
              <a:lnSpc>
                <a:spcPct val="90000"/>
              </a:lnSpc>
              <a:defRPr b="1" sz="3128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（使用被動式基金 ETF）</a:t>
            </a:r>
          </a:p>
        </p:txBody>
      </p:sp>
      <p:sp>
        <p:nvSpPr>
          <p:cNvPr id="651" name=".25"/>
          <p:cNvSpPr txBox="1"/>
          <p:nvPr/>
        </p:nvSpPr>
        <p:spPr>
          <a:xfrm rot="2748111">
            <a:off x="3054039" y="4556067"/>
            <a:ext cx="400083" cy="4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 algn="l" defTabSz="415431">
              <a:lnSpc>
                <a:spcPct val="90000"/>
              </a:lnSpc>
              <a:defRPr b="1" sz="2800">
                <a:solidFill>
                  <a:srgbClr val="D07C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.25</a:t>
            </a:r>
          </a:p>
        </p:txBody>
      </p:sp>
      <p:pic>
        <p:nvPicPr>
          <p:cNvPr id="652" name="001-shield.png" descr="001-shie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1928" y="4041372"/>
            <a:ext cx="1569623" cy="1569623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低波動…"/>
          <p:cNvSpPr txBox="1"/>
          <p:nvPr/>
        </p:nvSpPr>
        <p:spPr>
          <a:xfrm>
            <a:off x="5528211" y="5993062"/>
            <a:ext cx="2317056" cy="1450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/>
          <a:p>
            <a:pPr defTabSz="415431">
              <a:lnSpc>
                <a:spcPct val="90000"/>
              </a:lnSpc>
              <a:defRPr b="1" sz="34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2600"/>
                </a:solidFill>
              </a:rPr>
              <a:t>低</a:t>
            </a:r>
            <a:r>
              <a:t>波動</a:t>
            </a:r>
          </a:p>
          <a:p>
            <a:pPr defTabSz="415431">
              <a:lnSpc>
                <a:spcPct val="90000"/>
              </a:lnSpc>
              <a:defRPr b="1" sz="34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（報酬穩健）</a:t>
            </a:r>
          </a:p>
        </p:txBody>
      </p:sp>
      <p:sp>
        <p:nvSpPr>
          <p:cNvPr id="654" name="低門檻"/>
          <p:cNvSpPr txBox="1"/>
          <p:nvPr/>
        </p:nvSpPr>
        <p:spPr>
          <a:xfrm>
            <a:off x="9351175" y="6103275"/>
            <a:ext cx="1653696" cy="788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/>
          <a:p>
            <a:pPr defTabSz="415431">
              <a:lnSpc>
                <a:spcPct val="90000"/>
              </a:lnSpc>
              <a:defRPr b="1" sz="34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2600"/>
                </a:solidFill>
              </a:rPr>
              <a:t>低</a:t>
            </a:r>
            <a:r>
              <a:t>門檻</a:t>
            </a:r>
          </a:p>
        </p:txBody>
      </p:sp>
      <p:grpSp>
        <p:nvGrpSpPr>
          <p:cNvPr id="664" name="群組"/>
          <p:cNvGrpSpPr/>
          <p:nvPr/>
        </p:nvGrpSpPr>
        <p:grpSpPr>
          <a:xfrm>
            <a:off x="9164830" y="4220766"/>
            <a:ext cx="2026385" cy="1200872"/>
            <a:chOff x="0" y="0"/>
            <a:chExt cx="2026384" cy="1200870"/>
          </a:xfrm>
        </p:grpSpPr>
        <p:grpSp>
          <p:nvGrpSpPr>
            <p:cNvPr id="659" name="群組"/>
            <p:cNvGrpSpPr/>
            <p:nvPr/>
          </p:nvGrpSpPr>
          <p:grpSpPr>
            <a:xfrm>
              <a:off x="-1" y="293766"/>
              <a:ext cx="2026386" cy="907105"/>
              <a:chOff x="0" y="0"/>
              <a:chExt cx="2026384" cy="907104"/>
            </a:xfrm>
          </p:grpSpPr>
          <p:grpSp>
            <p:nvGrpSpPr>
              <p:cNvPr id="657" name="群組"/>
              <p:cNvGrpSpPr/>
              <p:nvPr/>
            </p:nvGrpSpPr>
            <p:grpSpPr>
              <a:xfrm>
                <a:off x="0" y="0"/>
                <a:ext cx="2026385" cy="907105"/>
                <a:chOff x="-54724" y="0"/>
                <a:chExt cx="2026384" cy="907104"/>
              </a:xfrm>
            </p:grpSpPr>
            <p:sp>
              <p:nvSpPr>
                <p:cNvPr id="655" name="形狀"/>
                <p:cNvSpPr/>
                <p:nvPr/>
              </p:nvSpPr>
              <p:spPr>
                <a:xfrm>
                  <a:off x="47015" y="0"/>
                  <a:ext cx="1924645" cy="9071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9" h="21482" fill="norm" stroke="1" extrusionOk="0">
                      <a:moveTo>
                        <a:pt x="119" y="12894"/>
                      </a:moveTo>
                      <a:lnTo>
                        <a:pt x="620" y="10561"/>
                      </a:lnTo>
                      <a:lnTo>
                        <a:pt x="1721" y="13181"/>
                      </a:lnTo>
                      <a:lnTo>
                        <a:pt x="1618" y="16688"/>
                      </a:lnTo>
                      <a:lnTo>
                        <a:pt x="2424" y="10224"/>
                      </a:lnTo>
                      <a:lnTo>
                        <a:pt x="1390" y="4087"/>
                      </a:lnTo>
                      <a:lnTo>
                        <a:pt x="1611" y="7592"/>
                      </a:lnTo>
                      <a:lnTo>
                        <a:pt x="1046" y="9249"/>
                      </a:lnTo>
                      <a:lnTo>
                        <a:pt x="0" y="8246"/>
                      </a:lnTo>
                      <a:cubicBezTo>
                        <a:pt x="80" y="6774"/>
                        <a:pt x="143" y="5305"/>
                        <a:pt x="192" y="3835"/>
                      </a:cubicBezTo>
                      <a:cubicBezTo>
                        <a:pt x="251" y="2056"/>
                        <a:pt x="496" y="152"/>
                        <a:pt x="1259" y="8"/>
                      </a:cubicBezTo>
                      <a:cubicBezTo>
                        <a:pt x="1882" y="-110"/>
                        <a:pt x="2287" y="1160"/>
                        <a:pt x="2591" y="2383"/>
                      </a:cubicBezTo>
                      <a:cubicBezTo>
                        <a:pt x="2899" y="3616"/>
                        <a:pt x="3216" y="4836"/>
                        <a:pt x="3545" y="6044"/>
                      </a:cubicBezTo>
                      <a:lnTo>
                        <a:pt x="8780" y="6579"/>
                      </a:lnTo>
                      <a:cubicBezTo>
                        <a:pt x="10753" y="7052"/>
                        <a:pt x="12719" y="7636"/>
                        <a:pt x="14677" y="8330"/>
                      </a:cubicBezTo>
                      <a:cubicBezTo>
                        <a:pt x="16452" y="8959"/>
                        <a:pt x="18323" y="9860"/>
                        <a:pt x="19344" y="12986"/>
                      </a:cubicBezTo>
                      <a:cubicBezTo>
                        <a:pt x="19674" y="13996"/>
                        <a:pt x="19837" y="15295"/>
                        <a:pt x="19472" y="16161"/>
                      </a:cubicBezTo>
                      <a:cubicBezTo>
                        <a:pt x="18591" y="18254"/>
                        <a:pt x="17621" y="14815"/>
                        <a:pt x="16529" y="13322"/>
                      </a:cubicBezTo>
                      <a:cubicBezTo>
                        <a:pt x="16019" y="12623"/>
                        <a:pt x="15404" y="12552"/>
                        <a:pt x="14819" y="12482"/>
                      </a:cubicBezTo>
                      <a:cubicBezTo>
                        <a:pt x="13818" y="12363"/>
                        <a:pt x="12806" y="12228"/>
                        <a:pt x="11777" y="12074"/>
                      </a:cubicBezTo>
                      <a:lnTo>
                        <a:pt x="10476" y="12088"/>
                      </a:lnTo>
                      <a:cubicBezTo>
                        <a:pt x="13771" y="12551"/>
                        <a:pt x="17080" y="11876"/>
                        <a:pt x="20273" y="10088"/>
                      </a:cubicBezTo>
                      <a:cubicBezTo>
                        <a:pt x="20702" y="9848"/>
                        <a:pt x="21192" y="9727"/>
                        <a:pt x="21410" y="10480"/>
                      </a:cubicBezTo>
                      <a:cubicBezTo>
                        <a:pt x="21600" y="11134"/>
                        <a:pt x="21420" y="11934"/>
                        <a:pt x="21155" y="12520"/>
                      </a:cubicBezTo>
                      <a:cubicBezTo>
                        <a:pt x="20437" y="14117"/>
                        <a:pt x="19380" y="14630"/>
                        <a:pt x="18370" y="15146"/>
                      </a:cubicBezTo>
                      <a:cubicBezTo>
                        <a:pt x="17664" y="15507"/>
                        <a:pt x="16960" y="15897"/>
                        <a:pt x="16239" y="16102"/>
                      </a:cubicBezTo>
                      <a:cubicBezTo>
                        <a:pt x="15877" y="16205"/>
                        <a:pt x="15512" y="16262"/>
                        <a:pt x="15146" y="16270"/>
                      </a:cubicBezTo>
                      <a:lnTo>
                        <a:pt x="3869" y="15629"/>
                      </a:lnTo>
                      <a:cubicBezTo>
                        <a:pt x="3633" y="16954"/>
                        <a:pt x="3312" y="18203"/>
                        <a:pt x="2915" y="19342"/>
                      </a:cubicBezTo>
                      <a:cubicBezTo>
                        <a:pt x="2533" y="20440"/>
                        <a:pt x="2038" y="21473"/>
                        <a:pt x="1380" y="21482"/>
                      </a:cubicBezTo>
                      <a:cubicBezTo>
                        <a:pt x="865" y="21490"/>
                        <a:pt x="456" y="20923"/>
                        <a:pt x="242" y="19972"/>
                      </a:cubicBezTo>
                      <a:cubicBezTo>
                        <a:pt x="55" y="19139"/>
                        <a:pt x="57" y="18081"/>
                        <a:pt x="86" y="17084"/>
                      </a:cubicBezTo>
                      <a:cubicBezTo>
                        <a:pt x="127" y="15709"/>
                        <a:pt x="139" y="14314"/>
                        <a:pt x="119" y="12894"/>
                      </a:cubicBezTo>
                      <a:close/>
                    </a:path>
                  </a:pathLst>
                </a:custGeom>
                <a:solidFill>
                  <a:schemeClr val="accent1">
                    <a:satOff val="-3355"/>
                    <a:lumOff val="26614"/>
                  </a:schemeClr>
                </a:solidFill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/>
                  </a:pPr>
                </a:p>
              </p:txBody>
            </p:sp>
            <p:sp>
              <p:nvSpPr>
                <p:cNvPr id="656" name="圓形"/>
                <p:cNvSpPr/>
                <p:nvPr/>
              </p:nvSpPr>
              <p:spPr>
                <a:xfrm>
                  <a:off x="-54725" y="289332"/>
                  <a:ext cx="340261" cy="338434"/>
                </a:xfrm>
                <a:prstGeom prst="ellipse">
                  <a:avLst/>
                </a:prstGeom>
                <a:solidFill>
                  <a:schemeClr val="accent1">
                    <a:satOff val="-3355"/>
                    <a:lumOff val="26614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587022">
                    <a:defRPr sz="22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658" name="形狀"/>
              <p:cNvSpPr/>
              <p:nvPr/>
            </p:nvSpPr>
            <p:spPr>
              <a:xfrm>
                <a:off x="1294741" y="465997"/>
                <a:ext cx="580887" cy="193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139"/>
                    </a:moveTo>
                    <a:cubicBezTo>
                      <a:pt x="1678" y="6605"/>
                      <a:pt x="3357" y="6095"/>
                      <a:pt x="5037" y="5610"/>
                    </a:cubicBezTo>
                    <a:cubicBezTo>
                      <a:pt x="6971" y="5051"/>
                      <a:pt x="8907" y="4525"/>
                      <a:pt x="10834" y="3781"/>
                    </a:cubicBezTo>
                    <a:cubicBezTo>
                      <a:pt x="12738" y="3046"/>
                      <a:pt x="14633" y="2098"/>
                      <a:pt x="16514" y="941"/>
                    </a:cubicBezTo>
                    <a:lnTo>
                      <a:pt x="18494" y="0"/>
                    </a:lnTo>
                    <a:lnTo>
                      <a:pt x="21600" y="14353"/>
                    </a:lnTo>
                    <a:cubicBezTo>
                      <a:pt x="21330" y="14610"/>
                      <a:pt x="21060" y="14861"/>
                      <a:pt x="20789" y="15109"/>
                    </a:cubicBezTo>
                    <a:cubicBezTo>
                      <a:pt x="17835" y="17807"/>
                      <a:pt x="14831" y="19975"/>
                      <a:pt x="11791" y="21600"/>
                    </a:cubicBezTo>
                    <a:lnTo>
                      <a:pt x="0" y="7139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587022">
                  <a:defRPr sz="2200"/>
                </a:pPr>
              </a:p>
            </p:txBody>
          </p:sp>
        </p:grpSp>
        <p:grpSp>
          <p:nvGrpSpPr>
            <p:cNvPr id="663" name="群組"/>
            <p:cNvGrpSpPr/>
            <p:nvPr/>
          </p:nvGrpSpPr>
          <p:grpSpPr>
            <a:xfrm>
              <a:off x="615927" y="0"/>
              <a:ext cx="248587" cy="262228"/>
              <a:chOff x="0" y="0"/>
              <a:chExt cx="248586" cy="262227"/>
            </a:xfrm>
          </p:grpSpPr>
          <p:sp>
            <p:nvSpPr>
              <p:cNvPr id="660" name="橢圓形"/>
              <p:cNvSpPr/>
              <p:nvPr/>
            </p:nvSpPr>
            <p:spPr>
              <a:xfrm>
                <a:off x="0" y="150336"/>
                <a:ext cx="130232" cy="111892"/>
              </a:xfrm>
              <a:prstGeom prst="ellipse">
                <a:avLst/>
              </a:pr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587022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1" name="線條"/>
              <p:cNvSpPr/>
              <p:nvPr/>
            </p:nvSpPr>
            <p:spPr>
              <a:xfrm flipV="1">
                <a:off x="111506" y="0"/>
                <a:ext cx="33465" cy="213605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587022">
                  <a:defRPr sz="2200"/>
                </a:pPr>
              </a:p>
            </p:txBody>
          </p:sp>
          <p:sp>
            <p:nvSpPr>
              <p:cNvPr id="662" name="線條"/>
              <p:cNvSpPr/>
              <p:nvPr/>
            </p:nvSpPr>
            <p:spPr>
              <a:xfrm>
                <a:off x="152039" y="8121"/>
                <a:ext cx="96548" cy="110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1970" y="5764"/>
                      <a:pt x="5630" y="10981"/>
                      <a:pt x="10619" y="15137"/>
                    </a:cubicBezTo>
                    <a:cubicBezTo>
                      <a:pt x="13835" y="17815"/>
                      <a:pt x="17547" y="20001"/>
                      <a:pt x="21600" y="21600"/>
                    </a:cubicBezTo>
                  </a:path>
                </a:pathLst>
              </a:custGeom>
              <a:noFill/>
              <a:ln w="127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587022">
                  <a:defRPr sz="2200"/>
                </a:pPr>
              </a:p>
            </p:txBody>
          </p:sp>
        </p:grpSp>
      </p:grpSp>
      <p:sp>
        <p:nvSpPr>
          <p:cNvPr id="665" name="泡泡引言框"/>
          <p:cNvSpPr/>
          <p:nvPr/>
        </p:nvSpPr>
        <p:spPr>
          <a:xfrm>
            <a:off x="9577556" y="4066856"/>
            <a:ext cx="625808" cy="588300"/>
          </a:xfrm>
          <a:prstGeom prst="wedgeEllipseCallout">
            <a:avLst>
              <a:gd name="adj1" fmla="val -49264"/>
              <a:gd name="adj2" fmla="val 62523"/>
            </a:avLst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2017-09-10_13-57-55.jpg" descr="2017-09-10_13-57-55.jpg"/>
          <p:cNvPicPr>
            <a:picLocks noChangeAspect="1"/>
          </p:cNvPicPr>
          <p:nvPr/>
        </p:nvPicPr>
        <p:blipFill>
          <a:blip r:embed="rId3">
            <a:extLst/>
          </a:blip>
          <a:srcRect l="0" t="4058" r="0" b="36953"/>
          <a:stretch>
            <a:fillRect/>
          </a:stretch>
        </p:blipFill>
        <p:spPr>
          <a:xfrm>
            <a:off x="3215428" y="3669876"/>
            <a:ext cx="6573992" cy="224349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現行機器人理專缺點："/>
          <p:cNvSpPr txBox="1"/>
          <p:nvPr/>
        </p:nvSpPr>
        <p:spPr>
          <a:xfrm>
            <a:off x="815796" y="2360582"/>
            <a:ext cx="8288978" cy="788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 algn="l" defTabSz="402968">
              <a:lnSpc>
                <a:spcPct val="90000"/>
              </a:lnSpc>
              <a:defRPr b="1" sz="4074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現行機器人理專缺點：</a:t>
            </a:r>
          </a:p>
        </p:txBody>
      </p:sp>
      <p:sp>
        <p:nvSpPr>
          <p:cNvPr id="669" name="缺乏客製化"/>
          <p:cNvSpPr txBox="1"/>
          <p:nvPr/>
        </p:nvSpPr>
        <p:spPr>
          <a:xfrm>
            <a:off x="3833830" y="6066971"/>
            <a:ext cx="2026385" cy="788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 algn="l" defTabSz="378042">
              <a:lnSpc>
                <a:spcPct val="90000"/>
              </a:lnSpc>
              <a:defRPr b="1" sz="3094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缺乏客製化</a:t>
            </a:r>
          </a:p>
        </p:txBody>
      </p:sp>
      <p:sp>
        <p:nvSpPr>
          <p:cNvPr id="670" name="無面對面服務"/>
          <p:cNvSpPr txBox="1"/>
          <p:nvPr/>
        </p:nvSpPr>
        <p:spPr>
          <a:xfrm>
            <a:off x="7263768" y="6066971"/>
            <a:ext cx="2371426" cy="788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 algn="l" defTabSz="369733">
              <a:lnSpc>
                <a:spcPct val="90000"/>
              </a:lnSpc>
              <a:defRPr b="1" sz="3026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無面對面服務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Screen Shot 2016-11-03 at 8.52.05 AM.png" descr="Screen Shot 2016-11-03 at 8.52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44411"/>
            <a:ext cx="13004801" cy="6043048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A Robo Advisor in Taiwan   體驗AI(automated investment)"/>
          <p:cNvSpPr txBox="1"/>
          <p:nvPr/>
        </p:nvSpPr>
        <p:spPr>
          <a:xfrm>
            <a:off x="1300226" y="322544"/>
            <a:ext cx="10404349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u="sng">
                <a:hlinkClick r:id="rId3" invalidUrl="" action="" tgtFrame="" tooltip="" history="1" highlightClick="0" endSnd="0"/>
              </a:rPr>
              <a:t>A Robo Advisor in Taiwan  </a:t>
            </a:r>
            <a:br/>
            <a:r>
              <a:t>體驗AI(automated investment)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ETF機器人理財策略"/>
          <p:cNvSpPr txBox="1"/>
          <p:nvPr/>
        </p:nvSpPr>
        <p:spPr>
          <a:xfrm>
            <a:off x="936441" y="361217"/>
            <a:ext cx="11131918" cy="2572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>
              <a:defRPr sz="8000">
                <a:solidFill>
                  <a:srgbClr val="0433FF"/>
                </a:solidFill>
              </a:defRPr>
            </a:lvl1pPr>
          </a:lstStyle>
          <a:p>
            <a:pPr/>
            <a:r>
              <a:t>ETF機器人理財策略 </a:t>
            </a:r>
          </a:p>
        </p:txBody>
      </p:sp>
      <p:sp>
        <p:nvSpPr>
          <p:cNvPr id="678" name="AI動態配置"/>
          <p:cNvSpPr txBox="1"/>
          <p:nvPr/>
        </p:nvSpPr>
        <p:spPr>
          <a:xfrm>
            <a:off x="841908" y="2906411"/>
            <a:ext cx="7078019" cy="663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just">
              <a:lnSpc>
                <a:spcPct val="110000"/>
              </a:lnSpc>
              <a:spcBef>
                <a:spcPts val="300"/>
              </a:spcBef>
              <a:defRPr sz="3400">
                <a:solidFill>
                  <a:srgbClr val="424D56"/>
                </a:solidFill>
              </a:defRPr>
            </a:lvl1pPr>
          </a:lstStyle>
          <a:p>
            <a:pPr/>
            <a:r>
              <a:t>AI動態配置</a:t>
            </a:r>
          </a:p>
        </p:txBody>
      </p:sp>
      <p:pic>
        <p:nvPicPr>
          <p:cNvPr id="679" name="Untitled-2.mov" descr="Untitled-2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14428" y="4380921"/>
            <a:ext cx="5000764" cy="3283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event.mov" descr="event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4746312" y="3008328"/>
            <a:ext cx="3894629" cy="400592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US Equity"/>
          <p:cNvSpPr txBox="1"/>
          <p:nvPr/>
        </p:nvSpPr>
        <p:spPr>
          <a:xfrm>
            <a:off x="1152323" y="4321052"/>
            <a:ext cx="1404655" cy="42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rgbClr val="72675A"/>
                </a:solidFill>
              </a:defRPr>
            </a:lvl1pPr>
          </a:lstStyle>
          <a:p>
            <a:pPr/>
            <a:r>
              <a:t>US Equity</a:t>
            </a:r>
          </a:p>
        </p:txBody>
      </p:sp>
      <p:sp>
        <p:nvSpPr>
          <p:cNvPr id="682" name="China Equity"/>
          <p:cNvSpPr txBox="1"/>
          <p:nvPr/>
        </p:nvSpPr>
        <p:spPr>
          <a:xfrm>
            <a:off x="813756" y="4665601"/>
            <a:ext cx="1794494" cy="42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rgbClr val="72675A"/>
                </a:solidFill>
              </a:defRPr>
            </a:lvl1pPr>
          </a:lstStyle>
          <a:p>
            <a:pPr/>
            <a:r>
              <a:t>China Equity</a:t>
            </a:r>
          </a:p>
        </p:txBody>
      </p:sp>
      <p:sp>
        <p:nvSpPr>
          <p:cNvPr id="683" name="Japan Equity"/>
          <p:cNvSpPr txBox="1"/>
          <p:nvPr/>
        </p:nvSpPr>
        <p:spPr>
          <a:xfrm>
            <a:off x="815399" y="5039289"/>
            <a:ext cx="1845395" cy="42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rgbClr val="72675A"/>
                </a:solidFill>
              </a:defRPr>
            </a:lvl1pPr>
          </a:lstStyle>
          <a:p>
            <a:pPr/>
            <a:r>
              <a:t>Japan Equity</a:t>
            </a:r>
          </a:p>
        </p:txBody>
      </p:sp>
      <p:sp>
        <p:nvSpPr>
          <p:cNvPr id="684" name="EEM Equity"/>
          <p:cNvSpPr txBox="1"/>
          <p:nvPr/>
        </p:nvSpPr>
        <p:spPr>
          <a:xfrm>
            <a:off x="939283" y="5412977"/>
            <a:ext cx="1624720" cy="422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rgbClr val="72675A"/>
                </a:solidFill>
              </a:defRPr>
            </a:lvl1pPr>
          </a:lstStyle>
          <a:p>
            <a:pPr/>
            <a:r>
              <a:t>EEM Equity</a:t>
            </a:r>
          </a:p>
        </p:txBody>
      </p:sp>
      <p:sp>
        <p:nvSpPr>
          <p:cNvPr id="685" name="Global Equity"/>
          <p:cNvSpPr txBox="1"/>
          <p:nvPr/>
        </p:nvSpPr>
        <p:spPr>
          <a:xfrm>
            <a:off x="729140" y="5757526"/>
            <a:ext cx="1895993" cy="42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rgbClr val="72675A"/>
                </a:solidFill>
              </a:defRPr>
            </a:lvl1pPr>
          </a:lstStyle>
          <a:p>
            <a:pPr/>
            <a:r>
              <a:t>Global Equity</a:t>
            </a:r>
          </a:p>
        </p:txBody>
      </p:sp>
      <p:sp>
        <p:nvSpPr>
          <p:cNvPr id="686" name="Gov Bond"/>
          <p:cNvSpPr txBox="1"/>
          <p:nvPr/>
        </p:nvSpPr>
        <p:spPr>
          <a:xfrm>
            <a:off x="1018548" y="6160352"/>
            <a:ext cx="1439097" cy="42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rgbClr val="72675A"/>
                </a:solidFill>
              </a:defRPr>
            </a:lvl1pPr>
          </a:lstStyle>
          <a:p>
            <a:pPr/>
            <a:r>
              <a:t>Gov Bond</a:t>
            </a:r>
          </a:p>
        </p:txBody>
      </p:sp>
      <p:sp>
        <p:nvSpPr>
          <p:cNvPr id="687" name="HYG Bond"/>
          <p:cNvSpPr txBox="1"/>
          <p:nvPr/>
        </p:nvSpPr>
        <p:spPr>
          <a:xfrm>
            <a:off x="976333" y="6504901"/>
            <a:ext cx="1523527" cy="42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rgbClr val="72675A"/>
                </a:solidFill>
              </a:defRPr>
            </a:lvl1pPr>
          </a:lstStyle>
          <a:p>
            <a:pPr/>
            <a:r>
              <a:t>HYG Bond</a:t>
            </a:r>
          </a:p>
        </p:txBody>
      </p:sp>
      <p:sp>
        <p:nvSpPr>
          <p:cNvPr id="688" name="EEM Bond"/>
          <p:cNvSpPr txBox="1"/>
          <p:nvPr/>
        </p:nvSpPr>
        <p:spPr>
          <a:xfrm>
            <a:off x="984867" y="6907727"/>
            <a:ext cx="1506458" cy="42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rgbClr val="72675A"/>
                </a:solidFill>
              </a:defRPr>
            </a:lvl1pPr>
          </a:lstStyle>
          <a:p>
            <a:pPr/>
            <a:r>
              <a:t>EEM Bond</a:t>
            </a:r>
          </a:p>
        </p:txBody>
      </p:sp>
      <p:sp>
        <p:nvSpPr>
          <p:cNvPr id="689" name="Cash"/>
          <p:cNvSpPr txBox="1"/>
          <p:nvPr/>
        </p:nvSpPr>
        <p:spPr>
          <a:xfrm>
            <a:off x="1348951" y="7310554"/>
            <a:ext cx="778291" cy="422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400">
                <a:solidFill>
                  <a:srgbClr val="72675A"/>
                </a:solidFill>
              </a:defRPr>
            </a:lvl1pPr>
          </a:lstStyle>
          <a:p>
            <a:pPr/>
            <a:r>
              <a:t>Cash</a:t>
            </a:r>
          </a:p>
        </p:txBody>
      </p:sp>
      <p:pic>
        <p:nvPicPr>
          <p:cNvPr id="690" name="影像" descr="影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542587" y="4373122"/>
            <a:ext cx="2526055" cy="3238853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Quant Tech + AI"/>
          <p:cNvSpPr txBox="1"/>
          <p:nvPr/>
        </p:nvSpPr>
        <p:spPr>
          <a:xfrm>
            <a:off x="2613471" y="3603402"/>
            <a:ext cx="4087358" cy="759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415431">
              <a:defRPr b="1" sz="2000">
                <a:solidFill>
                  <a:srgbClr val="748E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Quant Tech + AI</a:t>
            </a:r>
          </a:p>
        </p:txBody>
      </p:sp>
      <p:sp>
        <p:nvSpPr>
          <p:cNvPr id="692" name="Traditional Robo Advisor"/>
          <p:cNvSpPr txBox="1"/>
          <p:nvPr/>
        </p:nvSpPr>
        <p:spPr>
          <a:xfrm>
            <a:off x="7761935" y="3607622"/>
            <a:ext cx="4087358" cy="759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415431">
              <a:defRPr b="1" sz="2000">
                <a:solidFill>
                  <a:srgbClr val="748E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Traditional Robo Advisor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2999" fill="hold"/>
                                        <p:tgtEl>
                                          <p:spTgt spid="6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32999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583000" fill="hold"/>
                                        <p:tgtEl>
                                          <p:spTgt spid="6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679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68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大數據世代"/>
          <p:cNvSpPr txBox="1"/>
          <p:nvPr>
            <p:ph type="title"/>
          </p:nvPr>
        </p:nvSpPr>
        <p:spPr>
          <a:xfrm>
            <a:off x="1270000" y="0"/>
            <a:ext cx="10464800" cy="20369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大數據世代</a:t>
            </a:r>
          </a:p>
        </p:txBody>
      </p:sp>
      <p:pic>
        <p:nvPicPr>
          <p:cNvPr id="25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126" y="2244210"/>
            <a:ext cx="5808348" cy="2153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1249" y="4624071"/>
            <a:ext cx="3464102" cy="2320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139" y="4794100"/>
            <a:ext cx="6878323" cy="2036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0771" y="7227237"/>
            <a:ext cx="4279058" cy="2328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影像" descr="影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21415" y="2205528"/>
            <a:ext cx="5343770" cy="2136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影像" descr="影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33077" y="7011337"/>
            <a:ext cx="5520446" cy="3287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AI 機器人選擇市場"/>
          <p:cNvSpPr txBox="1"/>
          <p:nvPr/>
        </p:nvSpPr>
        <p:spPr>
          <a:xfrm>
            <a:off x="2476867" y="1076868"/>
            <a:ext cx="5113635" cy="150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 algn="l" defTabSz="415431">
              <a:lnSpc>
                <a:spcPct val="90000"/>
              </a:lnSpc>
              <a:defRPr b="1" sz="42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AI 機器人選擇市場</a:t>
            </a:r>
          </a:p>
        </p:txBody>
      </p:sp>
      <p:pic>
        <p:nvPicPr>
          <p:cNvPr id="697" name="影像" descr="影像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388926" y="5686209"/>
            <a:ext cx="4232505" cy="2661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2017-04-10_18-12-03.jpg" descr="2017-04-10_18-12-03.jpg"/>
          <p:cNvPicPr>
            <a:picLocks noChangeAspect="1"/>
          </p:cNvPicPr>
          <p:nvPr/>
        </p:nvPicPr>
        <p:blipFill>
          <a:blip r:embed="rId3">
            <a:alphaModFix amt="70110"/>
            <a:extLst/>
          </a:blip>
          <a:stretch>
            <a:fillRect/>
          </a:stretch>
        </p:blipFill>
        <p:spPr>
          <a:xfrm>
            <a:off x="395062" y="3049529"/>
            <a:ext cx="4220233" cy="2678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2017-04-10_18-12-27.jpg" descr="2017-04-10_18-12-27.jpg"/>
          <p:cNvPicPr>
            <a:picLocks noChangeAspect="1"/>
          </p:cNvPicPr>
          <p:nvPr/>
        </p:nvPicPr>
        <p:blipFill>
          <a:blip r:embed="rId4">
            <a:alphaModFix amt="70000"/>
            <a:extLst/>
          </a:blip>
          <a:stretch>
            <a:fillRect/>
          </a:stretch>
        </p:blipFill>
        <p:spPr>
          <a:xfrm>
            <a:off x="4628625" y="5686209"/>
            <a:ext cx="4035255" cy="2661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2017-04-10_18-13-29.jpg" descr="2017-04-10_18-13-29.jpg"/>
          <p:cNvPicPr>
            <a:picLocks noChangeAspect="1"/>
          </p:cNvPicPr>
          <p:nvPr/>
        </p:nvPicPr>
        <p:blipFill>
          <a:blip r:embed="rId5">
            <a:alphaModFix amt="70000"/>
            <a:extLst/>
          </a:blip>
          <a:stretch>
            <a:fillRect/>
          </a:stretch>
        </p:blipFill>
        <p:spPr>
          <a:xfrm>
            <a:off x="4609975" y="3104484"/>
            <a:ext cx="4072556" cy="2568425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USA"/>
          <p:cNvSpPr txBox="1"/>
          <p:nvPr/>
        </p:nvSpPr>
        <p:spPr>
          <a:xfrm>
            <a:off x="2015899" y="4044931"/>
            <a:ext cx="978559" cy="57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b="1" sz="3400">
                <a:solidFill>
                  <a:srgbClr val="62626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USA</a:t>
            </a:r>
          </a:p>
        </p:txBody>
      </p:sp>
      <p:sp>
        <p:nvSpPr>
          <p:cNvPr id="702" name="Taiwan"/>
          <p:cNvSpPr txBox="1"/>
          <p:nvPr/>
        </p:nvSpPr>
        <p:spPr>
          <a:xfrm>
            <a:off x="1892809" y="6729309"/>
            <a:ext cx="1498701" cy="57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b="1" sz="3400">
                <a:solidFill>
                  <a:srgbClr val="62626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Taiwan</a:t>
            </a:r>
          </a:p>
        </p:txBody>
      </p:sp>
      <p:sp>
        <p:nvSpPr>
          <p:cNvPr id="703" name="CHINA"/>
          <p:cNvSpPr txBox="1"/>
          <p:nvPr/>
        </p:nvSpPr>
        <p:spPr>
          <a:xfrm>
            <a:off x="6056436" y="6729309"/>
            <a:ext cx="1434184" cy="57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b="1" sz="3400">
                <a:solidFill>
                  <a:srgbClr val="62626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CHINA</a:t>
            </a:r>
          </a:p>
        </p:txBody>
      </p:sp>
      <p:sp>
        <p:nvSpPr>
          <p:cNvPr id="704" name="TOTAL STOCK MKT"/>
          <p:cNvSpPr txBox="1"/>
          <p:nvPr/>
        </p:nvSpPr>
        <p:spPr>
          <a:xfrm>
            <a:off x="4770888" y="4015703"/>
            <a:ext cx="4137783" cy="57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b="1" sz="3400">
                <a:solidFill>
                  <a:srgbClr val="62626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TOTAL STOCK MKT</a:t>
            </a:r>
          </a:p>
        </p:txBody>
      </p:sp>
      <p:grpSp>
        <p:nvGrpSpPr>
          <p:cNvPr id="709" name="群組"/>
          <p:cNvGrpSpPr/>
          <p:nvPr/>
        </p:nvGrpSpPr>
        <p:grpSpPr>
          <a:xfrm>
            <a:off x="9359136" y="3507686"/>
            <a:ext cx="3557947" cy="736882"/>
            <a:chOff x="0" y="-35559"/>
            <a:chExt cx="3557946" cy="736881"/>
          </a:xfrm>
        </p:grpSpPr>
        <p:sp>
          <p:nvSpPr>
            <p:cNvPr id="705" name="遵照AI預測，每個月投資指數"/>
            <p:cNvSpPr txBox="1"/>
            <p:nvPr/>
          </p:nvSpPr>
          <p:spPr>
            <a:xfrm>
              <a:off x="203074" y="-35560"/>
              <a:ext cx="3354873" cy="40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 defTabSz="587022"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遵照AI預測，每個月投資指數</a:t>
              </a:r>
            </a:p>
          </p:txBody>
        </p:sp>
        <p:sp>
          <p:nvSpPr>
            <p:cNvPr id="706" name="線條"/>
            <p:cNvSpPr/>
            <p:nvPr/>
          </p:nvSpPr>
          <p:spPr>
            <a:xfrm>
              <a:off x="0" y="169333"/>
              <a:ext cx="446229" cy="1"/>
            </a:xfrm>
            <a:prstGeom prst="line">
              <a:avLst/>
            </a:prstGeom>
            <a:noFill/>
            <a:ln w="152400" cap="flat">
              <a:solidFill>
                <a:srgbClr val="4878DA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3400">
                  <a:solidFill>
                    <a:srgbClr val="434343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707" name="每個月定期投資指數"/>
            <p:cNvSpPr txBox="1"/>
            <p:nvPr/>
          </p:nvSpPr>
          <p:spPr>
            <a:xfrm>
              <a:off x="357104" y="291534"/>
              <a:ext cx="2352888" cy="409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 defTabSz="587022"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每個月定期投資指數</a:t>
              </a:r>
            </a:p>
          </p:txBody>
        </p:sp>
        <p:sp>
          <p:nvSpPr>
            <p:cNvPr id="708" name="線條"/>
            <p:cNvSpPr/>
            <p:nvPr/>
          </p:nvSpPr>
          <p:spPr>
            <a:xfrm>
              <a:off x="7505" y="496428"/>
              <a:ext cx="446229" cy="1"/>
            </a:xfrm>
            <a:prstGeom prst="line">
              <a:avLst/>
            </a:prstGeom>
            <a:noFill/>
            <a:ln w="152400" cap="flat">
              <a:solidFill>
                <a:srgbClr val="68C18F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3400">
                  <a:solidFill>
                    <a:srgbClr val="434343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</p:grpSp>
      <p:sp>
        <p:nvSpPr>
          <p:cNvPr id="710" name="機器學習預測成效70%的正確預測率"/>
          <p:cNvSpPr txBox="1"/>
          <p:nvPr/>
        </p:nvSpPr>
        <p:spPr>
          <a:xfrm>
            <a:off x="8954601" y="4472264"/>
            <a:ext cx="4035255" cy="1235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333828" indent="-333828" algn="l" defTabSz="587022">
              <a:spcBef>
                <a:spcPts val="3700"/>
              </a:spcBef>
              <a:buSzPct val="100000"/>
              <a:buChar char="•"/>
              <a:defRPr sz="32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機器學習預測成效</a:t>
            </a:r>
            <a:r>
              <a:rPr b="1" sz="3400" u="sng"/>
              <a:t>70%</a:t>
            </a:r>
            <a:r>
              <a:rPr sz="3400"/>
              <a:t>的正確預測率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1. 資產配置機器人"/>
          <p:cNvSpPr txBox="1"/>
          <p:nvPr/>
        </p:nvSpPr>
        <p:spPr>
          <a:xfrm>
            <a:off x="1893930" y="200323"/>
            <a:ext cx="9216940" cy="267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>
              <a:defRPr sz="8000">
                <a:solidFill>
                  <a:srgbClr val="0433FF"/>
                </a:solidFill>
              </a:defRPr>
            </a:lvl1pPr>
          </a:lstStyle>
          <a:p>
            <a:pPr/>
            <a:r>
              <a:t>1. 資產配置機器人 </a:t>
            </a:r>
          </a:p>
        </p:txBody>
      </p:sp>
      <p:pic>
        <p:nvPicPr>
          <p:cNvPr id="713" name="2017-09-10_17-10-12.jpg" descr="2017-09-10_17-10-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330" y="3136695"/>
            <a:ext cx="12026615" cy="5207401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2.價值型投資機器人"/>
          <p:cNvSpPr txBox="1"/>
          <p:nvPr/>
        </p:nvSpPr>
        <p:spPr>
          <a:xfrm>
            <a:off x="2500978" y="500558"/>
            <a:ext cx="8002844" cy="237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 defTabSz="514095">
              <a:defRPr sz="7040">
                <a:solidFill>
                  <a:srgbClr val="0433FF"/>
                </a:solidFill>
              </a:defRPr>
            </a:lvl1pPr>
          </a:lstStyle>
          <a:p>
            <a:pPr/>
            <a:r>
              <a:t>2.價值型投資機器人</a:t>
            </a:r>
          </a:p>
        </p:txBody>
      </p:sp>
      <p:pic>
        <p:nvPicPr>
          <p:cNvPr id="71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0" t="21878" r="0" b="0"/>
          <a:stretch>
            <a:fillRect/>
          </a:stretch>
        </p:blipFill>
        <p:spPr>
          <a:xfrm>
            <a:off x="2665881" y="3996400"/>
            <a:ext cx="7864741" cy="4022817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此策略讓機器人學習讀財報資訊，並利用數據統計找出價值投資標的。適合能忍受較高風險，追求超額報酬之投資人。"/>
          <p:cNvSpPr txBox="1"/>
          <p:nvPr/>
        </p:nvSpPr>
        <p:spPr>
          <a:xfrm>
            <a:off x="796070" y="3028322"/>
            <a:ext cx="11412660" cy="107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marL="365477" indent="-365477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2800">
                <a:solidFill>
                  <a:srgbClr val="91919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3400">
                <a:solidFill>
                  <a:srgbClr val="FFFFFF"/>
                </a:solidFill>
              </a:defRPr>
            </a:pPr>
            <a:r>
              <a:rPr sz="2800">
                <a:solidFill>
                  <a:srgbClr val="919191"/>
                </a:solidFill>
              </a:rPr>
              <a:t>此策略讓機器人學習讀財報資訊，並利用數據統計找出價值投資標的。適合能忍受較高風險，追求超額報酬之投資人。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20375" t="0" r="0" b="0"/>
          <a:stretch>
            <a:fillRect/>
          </a:stretch>
        </p:blipFill>
        <p:spPr>
          <a:xfrm>
            <a:off x="3676913" y="3305643"/>
            <a:ext cx="8726467" cy="4751793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人工智能發展策略"/>
          <p:cNvSpPr txBox="1"/>
          <p:nvPr/>
        </p:nvSpPr>
        <p:spPr>
          <a:xfrm>
            <a:off x="1348032" y="769068"/>
            <a:ext cx="10308736" cy="241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>
            <a:lvl1pPr>
              <a:defRPr sz="8000">
                <a:solidFill>
                  <a:srgbClr val="0433FF"/>
                </a:solidFill>
              </a:defRPr>
            </a:lvl1pPr>
          </a:lstStyle>
          <a:p>
            <a:pPr/>
            <a:r>
              <a:t>人工智能發展策略</a:t>
            </a:r>
          </a:p>
        </p:txBody>
      </p:sp>
      <p:pic>
        <p:nvPicPr>
          <p:cNvPr id="72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505" y="4262271"/>
            <a:ext cx="3164414" cy="2838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金融＋科技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0624">
              <a:defRPr sz="5760"/>
            </a:pPr>
            <a:r>
              <a:t>金融＋科技</a:t>
            </a:r>
          </a:p>
          <a:p>
            <a:pPr defTabSz="420624">
              <a:defRPr sz="5760"/>
            </a:pPr>
            <a:r>
              <a:t>在清華大學</a:t>
            </a:r>
          </a:p>
        </p:txBody>
      </p:sp>
      <p:pic>
        <p:nvPicPr>
          <p:cNvPr id="72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279" t="40854" r="279" b="0"/>
          <a:stretch>
            <a:fillRect/>
          </a:stretch>
        </p:blipFill>
        <p:spPr>
          <a:xfrm>
            <a:off x="2076349" y="7150100"/>
            <a:ext cx="3608984" cy="1436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9691" y="3485241"/>
            <a:ext cx="3842499" cy="2783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6463" y="3485241"/>
            <a:ext cx="3967423" cy="27831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727" name="Screen Shot 2016-11-24 at 12.08.12 PM.png" descr="Screen Shot 2016-11-24 at 12.08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07154" y="7150100"/>
            <a:ext cx="4286040" cy="13726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資料分析家…"/>
          <p:cNvSpPr txBox="1"/>
          <p:nvPr>
            <p:ph type="title"/>
          </p:nvPr>
        </p:nvSpPr>
        <p:spPr>
          <a:xfrm>
            <a:off x="952500" y="1116699"/>
            <a:ext cx="11099800" cy="306645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433FF"/>
                </a:solidFill>
              </a:defRPr>
            </a:pPr>
            <a:r>
              <a:t>資料分析家</a:t>
            </a:r>
          </a:p>
          <a:p>
            <a:pPr>
              <a:defRPr>
                <a:solidFill>
                  <a:srgbClr val="0433FF"/>
                </a:solidFill>
              </a:defRPr>
            </a:pPr>
            <a:r>
              <a:t>（Data Scientist）</a:t>
            </a:r>
          </a:p>
        </p:txBody>
      </p:sp>
      <p:sp>
        <p:nvSpPr>
          <p:cNvPr id="264" name="資料 取得（Data Collection）…"/>
          <p:cNvSpPr txBox="1"/>
          <p:nvPr/>
        </p:nvSpPr>
        <p:spPr>
          <a:xfrm>
            <a:off x="3079123" y="4731055"/>
            <a:ext cx="6846554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資料 取得（</a:t>
            </a:r>
            <a:r>
              <a:t>Data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Collection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</a:t>
            </a:r>
            <a:endParaRPr>
              <a:latin typeface="新細明體"/>
              <a:ea typeface="新細明體"/>
              <a:cs typeface="新細明體"/>
              <a:sym typeface="新細明體"/>
            </a:endParaRP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資料 儲存（</a:t>
            </a:r>
            <a:r>
              <a:t>Data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Store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</a:t>
            </a:r>
            <a:endParaRPr>
              <a:latin typeface="新細明體"/>
              <a:ea typeface="新細明體"/>
              <a:cs typeface="新細明體"/>
              <a:sym typeface="新細明體"/>
            </a:endParaRP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資料 分析（</a:t>
            </a:r>
            <a:r>
              <a:t>Data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Analytics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</a:t>
            </a:r>
            <a:endParaRPr>
              <a:latin typeface="新細明體"/>
              <a:ea typeface="新細明體"/>
              <a:cs typeface="新細明體"/>
              <a:sym typeface="新細明體"/>
            </a:endParaRP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資料 呈現（</a:t>
            </a:r>
            <a:r>
              <a:t>Data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Presentation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大數據分析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0624">
              <a:defRPr sz="5760">
                <a:solidFill>
                  <a:srgbClr val="0433FF"/>
                </a:solidFill>
              </a:defRPr>
            </a:pPr>
            <a:r>
              <a:t>大數據分析</a:t>
            </a:r>
          </a:p>
          <a:p>
            <a:pPr defTabSz="420624">
              <a:defRPr sz="5760">
                <a:solidFill>
                  <a:srgbClr val="0433FF"/>
                </a:solidFill>
              </a:defRPr>
            </a:pPr>
            <a:r>
              <a:t>（Big Data Analytics）</a:t>
            </a:r>
          </a:p>
        </p:txBody>
      </p:sp>
      <p:sp>
        <p:nvSpPr>
          <p:cNvPr id="267" name="應用於以下的資料處理：…"/>
          <p:cNvSpPr txBox="1"/>
          <p:nvPr/>
        </p:nvSpPr>
        <p:spPr>
          <a:xfrm>
            <a:off x="3655888" y="4120391"/>
            <a:ext cx="5693024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 sz="2800"/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應用於以下的資料處理</a:t>
            </a:r>
            <a:r>
              <a:t>：</a:t>
            </a:r>
          </a:p>
          <a:p>
            <a:pPr algn="l">
              <a:spcBef>
                <a:spcPts val="3200"/>
              </a:spcBef>
              <a:defRPr sz="2800"/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群聚（</a:t>
            </a:r>
            <a:r>
              <a:t>clustering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）分析、</a:t>
            </a:r>
            <a:endParaRPr>
              <a:latin typeface="新細明體"/>
              <a:ea typeface="新細明體"/>
              <a:cs typeface="新細明體"/>
              <a:sym typeface="新細明體"/>
            </a:endParaRPr>
          </a:p>
          <a:p>
            <a:pPr algn="l">
              <a:spcBef>
                <a:spcPts val="3200"/>
              </a:spcBef>
              <a:defRPr sz="2800"/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關聯（</a:t>
            </a:r>
            <a:r>
              <a:t>association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）分析、</a:t>
            </a:r>
            <a:endParaRPr>
              <a:latin typeface="新細明體"/>
              <a:ea typeface="新細明體"/>
              <a:cs typeface="新細明體"/>
              <a:sym typeface="新細明體"/>
            </a:endParaRPr>
          </a:p>
          <a:p>
            <a:pPr algn="l">
              <a:spcBef>
                <a:spcPts val="3200"/>
              </a:spcBef>
              <a:defRPr sz="2800"/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模式辨識（</a:t>
            </a:r>
            <a:r>
              <a:t>pattern recognition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）、</a:t>
            </a:r>
            <a:endParaRPr>
              <a:latin typeface="新細明體"/>
              <a:ea typeface="新細明體"/>
              <a:cs typeface="新細明體"/>
              <a:sym typeface="新細明體"/>
            </a:endParaRPr>
          </a:p>
          <a:p>
            <a:pPr algn="l">
              <a:spcBef>
                <a:spcPts val="3200"/>
              </a:spcBef>
              <a:defRPr sz="2800"/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比較（</a:t>
            </a:r>
            <a:r>
              <a:t>comparative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）分析、</a:t>
            </a:r>
            <a:endParaRPr>
              <a:latin typeface="新細明體"/>
              <a:ea typeface="新細明體"/>
              <a:cs typeface="新細明體"/>
              <a:sym typeface="新細明體"/>
            </a:endParaRPr>
          </a:p>
          <a:p>
            <a:pPr algn="l">
              <a:spcBef>
                <a:spcPts val="3200"/>
              </a:spcBef>
              <a:defRPr sz="2800"/>
            </a:pP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搜尋（</a:t>
            </a:r>
            <a:r>
              <a:t>search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）等技術。</a:t>
            </a:r>
          </a:p>
        </p:txBody>
      </p:sp>
      <p:sp>
        <p:nvSpPr>
          <p:cNvPr id="268" name="知識面主要涵蓋：…"/>
          <p:cNvSpPr txBox="1"/>
          <p:nvPr/>
        </p:nvSpPr>
        <p:spPr>
          <a:xfrm>
            <a:off x="569077" y="2778670"/>
            <a:ext cx="1453959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/>
            </a:pPr>
            <a:r>
              <a:t>知識面主要涵蓋：</a:t>
            </a:r>
          </a:p>
          <a:p>
            <a:pPr algn="l">
              <a:defRPr sz="3200"/>
            </a:pPr>
            <a:r>
              <a:rPr>
                <a:solidFill>
                  <a:srgbClr val="FF2600"/>
                </a:solidFill>
                <a:latin typeface="新細明體"/>
                <a:ea typeface="新細明體"/>
                <a:cs typeface="新細明體"/>
                <a:sym typeface="新細明體"/>
              </a:rPr>
              <a:t>人工智慧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（</a:t>
            </a:r>
            <a:r>
              <a:t>artificial intelligence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）與</a:t>
            </a:r>
            <a:r>
              <a:rPr>
                <a:solidFill>
                  <a:srgbClr val="FF2600"/>
                </a:solidFill>
                <a:latin typeface="新細明體"/>
                <a:ea typeface="新細明體"/>
                <a:cs typeface="新細明體"/>
                <a:sym typeface="新細明體"/>
              </a:rPr>
              <a:t>機器學習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（</a:t>
            </a:r>
            <a:r>
              <a:t>machine learning</a:t>
            </a:r>
            <a:r>
              <a:rPr>
                <a:latin typeface="新細明體"/>
                <a:ea typeface="新細明體"/>
                <a:cs typeface="新細明體"/>
                <a:sym typeface="新細明體"/>
              </a:rPr>
              <a:t>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機器學習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機器學習</a:t>
            </a:r>
          </a:p>
        </p:txBody>
      </p:sp>
      <p:sp>
        <p:nvSpPr>
          <p:cNvPr id="271" name="Approach: Statistical Learning Theory…"/>
          <p:cNvSpPr txBox="1"/>
          <p:nvPr/>
        </p:nvSpPr>
        <p:spPr>
          <a:xfrm>
            <a:off x="455516" y="2736839"/>
            <a:ext cx="6401786" cy="575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Approach:</a:t>
            </a:r>
            <a:r>
              <a:t> Statistical Learning Theory</a:t>
            </a:r>
          </a:p>
          <a:p>
            <a:pPr algn="l">
              <a:spcBef>
                <a:spcPts val="3200"/>
              </a:spcBef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Problems: </a:t>
            </a:r>
            <a:r>
              <a:t>Classification, Regression, Pattern Recognition, Anomaly Detection, Ranking,…</a:t>
            </a:r>
          </a:p>
          <a:p>
            <a:pPr algn="l">
              <a:spcBef>
                <a:spcPts val="3200"/>
              </a:spcBef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Frameworks:</a:t>
            </a:r>
            <a:r>
              <a:t> </a:t>
            </a:r>
            <a:r>
              <a:t>Supervised, unsupervised,…</a:t>
            </a:r>
          </a:p>
          <a:p>
            <a:pPr algn="l">
              <a:spcBef>
                <a:spcPts val="3200"/>
              </a:spcBef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Methods: </a:t>
            </a:r>
            <a:r>
              <a:t>Decision Trees, Kernel Method, Support Vector Machine, Artificial Neural Networks, HMM,… </a:t>
            </a:r>
          </a:p>
        </p:txBody>
      </p:sp>
      <p:sp>
        <p:nvSpPr>
          <p:cNvPr id="272" name="「監督式學習」是依據觀測誤差調整輸入資料與輸出資料間的關係；也就是，將數據中的因（輸入數據）和果（輸出數據）之間的關係找出來，像是揭開黑盒子一般。常見的分析方法包括回歸（regression），k-th  最近鄰法（k-th nearest neighbor method），支援向量機（support vector machine） ，核方法（kernel method），類神經網路（artificial neural network ），決策（decision tree)，隨機森林（random forest）等等。"/>
          <p:cNvSpPr txBox="1"/>
          <p:nvPr/>
        </p:nvSpPr>
        <p:spPr>
          <a:xfrm>
            <a:off x="6824681" y="2785681"/>
            <a:ext cx="5849885" cy="5655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 sz="2500"/>
            </a:pPr>
            <a:r>
              <a:t>「監督式學習」是依據觀測誤差調整輸入資料與輸出資料間的關係；也就是，將數據中的因（輸入數據）和果（輸出數據）之間的關係找出來，像是揭開黑盒子一般。常見的分析方法包括回歸（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r>
              <a:t>），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k-th  </a:t>
            </a:r>
            <a:r>
              <a:t>最近鄰法（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k-th nearest neighbor method</a:t>
            </a:r>
            <a:r>
              <a:t>），支援向量機（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support vector machine</a:t>
            </a:r>
            <a:r>
              <a:t>）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，核方法（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kernel method</a:t>
            </a:r>
            <a:r>
              <a:t>），類神經網路（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artificial neural network </a:t>
            </a:r>
            <a:r>
              <a:t>），決策（decision tree)，隨機森林（random forest）等等。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